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5" r:id="rId3"/>
    <p:sldId id="286" r:id="rId4"/>
    <p:sldId id="287" r:id="rId5"/>
    <p:sldId id="288" r:id="rId6"/>
    <p:sldId id="290" r:id="rId7"/>
    <p:sldId id="291" r:id="rId8"/>
    <p:sldId id="257" r:id="rId9"/>
    <p:sldId id="258" r:id="rId10"/>
    <p:sldId id="274" r:id="rId11"/>
    <p:sldId id="275" r:id="rId12"/>
    <p:sldId id="276" r:id="rId13"/>
    <p:sldId id="278" r:id="rId14"/>
    <p:sldId id="279" r:id="rId15"/>
    <p:sldId id="289" r:id="rId16"/>
    <p:sldId id="281" r:id="rId17"/>
    <p:sldId id="284"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FF93"/>
    <a:srgbClr val="E9F3EE"/>
    <a:srgbClr val="AEF82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8" d="100"/>
          <a:sy n="38" d="100"/>
        </p:scale>
        <p:origin x="-141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Ref idx="1002">
        <a:schemeClr val="bg1"/>
      </p:bgRef>
    </p:bg>
    <p:spTree>
      <p:nvGrpSpPr>
        <p:cNvPr id="1" name=""/>
        <p:cNvGrpSpPr/>
        <p:nvPr/>
      </p:nvGrpSpPr>
      <p:grpSpPr>
        <a:xfrm>
          <a:off x="0" y="0"/>
          <a:ext cx="0" cy="0"/>
          <a:chOff x="0" y="0"/>
          <a:chExt cx="0" cy="0"/>
        </a:xfrm>
      </p:grpSpPr>
      <p:sp>
        <p:nvSpPr>
          <p:cNvPr id="8" name="Retângulo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Conector reto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ítulo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pt-BR" smtClean="0"/>
              <a:t>Clique para editar o estilo do título mestre</a:t>
            </a:r>
            <a:endParaRPr kumimoji="0" lang="en-US"/>
          </a:p>
        </p:txBody>
      </p:sp>
      <p:sp>
        <p:nvSpPr>
          <p:cNvPr id="25" name="Subtítulo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t-BR" smtClean="0"/>
              <a:t>Clique para editar o estilo do subtítulo mestre</a:t>
            </a:r>
            <a:endParaRPr kumimoji="0" lang="en-US"/>
          </a:p>
        </p:txBody>
      </p:sp>
      <p:sp>
        <p:nvSpPr>
          <p:cNvPr id="31" name="Espaço Reservado para Data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0C8F06C-371F-4938-B8DE-68D9F24EDAC9}" type="datetimeFigureOut">
              <a:rPr lang="pt-BR" smtClean="0"/>
              <a:pPr/>
              <a:t>24/04/2014</a:t>
            </a:fld>
            <a:endParaRPr lang="pt-BR"/>
          </a:p>
        </p:txBody>
      </p:sp>
      <p:sp>
        <p:nvSpPr>
          <p:cNvPr id="18" name="Espaço Reservado para Rodapé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pt-BR"/>
          </a:p>
        </p:txBody>
      </p:sp>
      <p:sp>
        <p:nvSpPr>
          <p:cNvPr id="29" name="Espaço Reservado para Número de Slide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DEF0119-3D1B-460A-A112-50D990454F6A}" type="slidenum">
              <a:rPr lang="pt-BR" smtClean="0"/>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pt-BR" smtClean="0"/>
              <a:t>Clique para editar o estilo do título mestre</a:t>
            </a:r>
            <a:endParaRPr kumimoji="0" lang="en-US"/>
          </a:p>
        </p:txBody>
      </p:sp>
      <p:sp>
        <p:nvSpPr>
          <p:cNvPr id="3" name="Espaço Reservado para Conteúdo 2"/>
          <p:cNvSpPr>
            <a:spLocks noGrp="1"/>
          </p:cNvSpPr>
          <p:nvPr>
            <p:ph idx="1"/>
          </p:nvPr>
        </p:nvSpPr>
        <p:spPr/>
        <p:txBody>
          <a:bodyPr/>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40C8F06C-371F-4938-B8DE-68D9F24EDAC9}" type="datetimeFigureOut">
              <a:rPr lang="pt-BR" smtClean="0"/>
              <a:pPr/>
              <a:t>24/04/2014</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0DEF0119-3D1B-460A-A112-50D990454F6A}"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1">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0C8F06C-371F-4938-B8DE-68D9F24EDAC9}" type="datetimeFigureOut">
              <a:rPr lang="pt-BR" smtClean="0"/>
              <a:pPr/>
              <a:t>24/04/2014</a:t>
            </a:fld>
            <a:endParaRPr lang="pt-BR"/>
          </a:p>
        </p:txBody>
      </p:sp>
      <p:sp>
        <p:nvSpPr>
          <p:cNvPr id="5" name="Espaço Reservado para Rodapé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pt-BR"/>
          </a:p>
        </p:txBody>
      </p:sp>
      <p:sp>
        <p:nvSpPr>
          <p:cNvPr id="6" name="Espaço Reservado para Número de Slide 5"/>
          <p:cNvSpPr>
            <a:spLocks noGrp="1"/>
          </p:cNvSpPr>
          <p:nvPr>
            <p:ph type="sldNum" sz="quarter" idx="12"/>
          </p:nvPr>
        </p:nvSpPr>
        <p:spPr>
          <a:xfrm>
            <a:off x="6733952" y="6555112"/>
            <a:ext cx="588336" cy="228600"/>
          </a:xfrm>
        </p:spPr>
        <p:txBody>
          <a:bodyPr/>
          <a:lstStyle>
            <a:extLst/>
          </a:lstStyle>
          <a:p>
            <a:fld id="{0DEF0119-3D1B-460A-A112-50D990454F6A}" type="slidenum">
              <a:rPr lang="pt-BR" smtClean="0"/>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320040"/>
            <a:ext cx="7242048" cy="1143000"/>
          </a:xfrm>
        </p:spPr>
        <p:txBody>
          <a:bodyPr/>
          <a:lstStyle>
            <a:extLst/>
          </a:lstStyle>
          <a:p>
            <a:r>
              <a:rPr kumimoji="0" lang="pt-BR" smtClean="0"/>
              <a:t>Clique para editar o estilo do título mestre</a:t>
            </a:r>
            <a:endParaRPr kumimoji="0" lang="en-US"/>
          </a:p>
        </p:txBody>
      </p:sp>
      <p:sp>
        <p:nvSpPr>
          <p:cNvPr id="3" name="Espaço Reservado para Conteúdo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extLst/>
          </a:lstStyle>
          <a:p>
            <a:fld id="{40C8F06C-371F-4938-B8DE-68D9F24EDAC9}" type="datetimeFigureOut">
              <a:rPr lang="pt-BR" smtClean="0"/>
              <a:pPr/>
              <a:t>24/04/2014</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0DEF0119-3D1B-460A-A112-50D990454F6A}"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320040"/>
            <a:ext cx="7242048" cy="1143000"/>
          </a:xfrm>
        </p:spPr>
        <p:txBody>
          <a:bodyPr anchor="b"/>
          <a:lstStyle>
            <a:lvl1pPr>
              <a:defRPr/>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p:txBody>
          <a:bodyPr/>
          <a:lstStyle>
            <a:extLst/>
          </a:lstStyle>
          <a:p>
            <a:fld id="{40C8F06C-371F-4938-B8DE-68D9F24EDAC9}" type="datetimeFigureOut">
              <a:rPr lang="pt-BR" smtClean="0"/>
              <a:pPr/>
              <a:t>24/04/2014</a:t>
            </a:fld>
            <a:endParaRPr lang="pt-BR"/>
          </a:p>
        </p:txBody>
      </p:sp>
      <p:sp>
        <p:nvSpPr>
          <p:cNvPr id="8" name="Espaço Reservado para Rodapé 7"/>
          <p:cNvSpPr>
            <a:spLocks noGrp="1"/>
          </p:cNvSpPr>
          <p:nvPr>
            <p:ph type="ftr" sz="quarter" idx="11"/>
          </p:nvPr>
        </p:nvSpPr>
        <p:spPr/>
        <p:txBody>
          <a:bodyPr/>
          <a:lstStyle>
            <a:extLst/>
          </a:lstStyle>
          <a:p>
            <a:endParaRPr lang="pt-BR"/>
          </a:p>
        </p:txBody>
      </p:sp>
      <p:sp>
        <p:nvSpPr>
          <p:cNvPr id="9" name="Espaço Reservado para Número de Slide 8"/>
          <p:cNvSpPr>
            <a:spLocks noGrp="1"/>
          </p:cNvSpPr>
          <p:nvPr>
            <p:ph type="sldNum" sz="quarter" idx="12"/>
          </p:nvPr>
        </p:nvSpPr>
        <p:spPr/>
        <p:txBody>
          <a:bodyPr/>
          <a:lstStyle>
            <a:extLst/>
          </a:lstStyle>
          <a:p>
            <a:fld id="{0DEF0119-3D1B-460A-A112-50D990454F6A}"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320040"/>
            <a:ext cx="7242048" cy="1143000"/>
          </a:xfrm>
        </p:spPr>
        <p:txBody>
          <a:bodyPr/>
          <a:lstStyle>
            <a:extLst/>
          </a:lstStyle>
          <a:p>
            <a:r>
              <a:rPr kumimoji="0" lang="pt-BR" smtClean="0"/>
              <a:t>Clique para editar o estilo do título mestre</a:t>
            </a:r>
            <a:endParaRPr kumimoji="0" lang="en-US"/>
          </a:p>
        </p:txBody>
      </p:sp>
      <p:sp>
        <p:nvSpPr>
          <p:cNvPr id="3" name="Espaço Reservado para Data 2"/>
          <p:cNvSpPr>
            <a:spLocks noGrp="1"/>
          </p:cNvSpPr>
          <p:nvPr>
            <p:ph type="dt" sz="half" idx="10"/>
          </p:nvPr>
        </p:nvSpPr>
        <p:spPr/>
        <p:txBody>
          <a:bodyPr/>
          <a:lstStyle>
            <a:extLst/>
          </a:lstStyle>
          <a:p>
            <a:fld id="{40C8F06C-371F-4938-B8DE-68D9F24EDAC9}" type="datetimeFigureOut">
              <a:rPr lang="pt-BR" smtClean="0"/>
              <a:pPr/>
              <a:t>24/04/2014</a:t>
            </a:fld>
            <a:endParaRPr lang="pt-BR"/>
          </a:p>
        </p:txBody>
      </p:sp>
      <p:sp>
        <p:nvSpPr>
          <p:cNvPr id="4" name="Espaço Reservado para Rodapé 3"/>
          <p:cNvSpPr>
            <a:spLocks noGrp="1"/>
          </p:cNvSpPr>
          <p:nvPr>
            <p:ph type="ftr" sz="quarter" idx="11"/>
          </p:nvPr>
        </p:nvSpPr>
        <p:spPr/>
        <p:txBody>
          <a:bodyPr/>
          <a:lstStyle>
            <a:extLst/>
          </a:lstStyle>
          <a:p>
            <a:endParaRPr lang="pt-BR"/>
          </a:p>
        </p:txBody>
      </p:sp>
      <p:sp>
        <p:nvSpPr>
          <p:cNvPr id="5" name="Espaço Reservado para Número de Slide 4"/>
          <p:cNvSpPr>
            <a:spLocks noGrp="1"/>
          </p:cNvSpPr>
          <p:nvPr>
            <p:ph type="sldNum" sz="quarter" idx="12"/>
          </p:nvPr>
        </p:nvSpPr>
        <p:spPr/>
        <p:txBody>
          <a:bodyPr/>
          <a:lstStyle>
            <a:extLst/>
          </a:lstStyle>
          <a:p>
            <a:fld id="{0DEF0119-3D1B-460A-A112-50D990454F6A}"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lvl1pPr>
              <a:defRPr>
                <a:solidFill>
                  <a:schemeClr val="tx2"/>
                </a:solidFill>
              </a:defRPr>
            </a:lvl1pPr>
            <a:extLst/>
          </a:lstStyle>
          <a:p>
            <a:fld id="{40C8F06C-371F-4938-B8DE-68D9F24EDAC9}" type="datetimeFigureOut">
              <a:rPr lang="pt-BR" smtClean="0"/>
              <a:pPr/>
              <a:t>24/04/2014</a:t>
            </a:fld>
            <a:endParaRPr lang="pt-BR"/>
          </a:p>
        </p:txBody>
      </p:sp>
      <p:sp>
        <p:nvSpPr>
          <p:cNvPr id="3" name="Espaço Reservado para Rodapé 2"/>
          <p:cNvSpPr>
            <a:spLocks noGrp="1"/>
          </p:cNvSpPr>
          <p:nvPr>
            <p:ph type="ftr" sz="quarter" idx="11"/>
          </p:nvPr>
        </p:nvSpPr>
        <p:spPr/>
        <p:txBody>
          <a:bodyPr/>
          <a:lstStyle>
            <a:lvl1pPr>
              <a:defRPr>
                <a:solidFill>
                  <a:schemeClr val="tx2"/>
                </a:solidFill>
              </a:defRPr>
            </a:lvl1pPr>
            <a:extLst/>
          </a:lstStyle>
          <a:p>
            <a:endParaRPr lang="pt-BR"/>
          </a:p>
        </p:txBody>
      </p:sp>
      <p:sp>
        <p:nvSpPr>
          <p:cNvPr id="4" name="Espaço Reservado para Número de Slide 3"/>
          <p:cNvSpPr>
            <a:spLocks noGrp="1"/>
          </p:cNvSpPr>
          <p:nvPr>
            <p:ph type="sldNum" sz="quarter" idx="12"/>
          </p:nvPr>
        </p:nvSpPr>
        <p:spPr/>
        <p:txBody>
          <a:bodyPr/>
          <a:lstStyle>
            <a:extLst/>
          </a:lstStyle>
          <a:p>
            <a:fld id="{0DEF0119-3D1B-460A-A112-50D990454F6A}"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extLst/>
          </a:lstStyle>
          <a:p>
            <a:fld id="{40C8F06C-371F-4938-B8DE-68D9F24EDAC9}" type="datetimeFigureOut">
              <a:rPr lang="pt-BR" smtClean="0"/>
              <a:pPr/>
              <a:t>24/04/2014</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0DEF0119-3D1B-460A-A112-50D990454F6A}"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Ref idx="1002">
        <a:schemeClr val="bg2"/>
      </p:bgRef>
    </p:bg>
    <p:spTree>
      <p:nvGrpSpPr>
        <p:cNvPr id="1" name=""/>
        <p:cNvGrpSpPr/>
        <p:nvPr/>
      </p:nvGrpSpPr>
      <p:grpSpPr>
        <a:xfrm>
          <a:off x="0" y="0"/>
          <a:ext cx="0" cy="0"/>
          <a:chOff x="0" y="0"/>
          <a:chExt cx="0" cy="0"/>
        </a:xfrm>
      </p:grpSpPr>
      <p:sp>
        <p:nvSpPr>
          <p:cNvPr id="8" name="Retângulo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tângulo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ítulo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pt-BR" smtClean="0"/>
              <a:t>Clique para editar o estilo do título mestre</a:t>
            </a:r>
            <a:endParaRPr kumimoji="0" lang="en-US" dirty="0"/>
          </a:p>
        </p:txBody>
      </p:sp>
      <p:sp>
        <p:nvSpPr>
          <p:cNvPr id="4" name="Espaço Reservado para Texto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pt-BR" smtClean="0"/>
              <a:t>Clique para editar os estilos do texto mestre</a:t>
            </a:r>
          </a:p>
        </p:txBody>
      </p:sp>
      <p:sp>
        <p:nvSpPr>
          <p:cNvPr id="5" name="Espaço Reservado para Data 4"/>
          <p:cNvSpPr>
            <a:spLocks noGrp="1"/>
          </p:cNvSpPr>
          <p:nvPr>
            <p:ph type="dt" sz="half" idx="10"/>
          </p:nvPr>
        </p:nvSpPr>
        <p:spPr/>
        <p:txBody>
          <a:bodyPr/>
          <a:lstStyle>
            <a:extLst/>
          </a:lstStyle>
          <a:p>
            <a:fld id="{40C8F06C-371F-4938-B8DE-68D9F24EDAC9}" type="datetimeFigureOut">
              <a:rPr lang="pt-BR" smtClean="0"/>
              <a:pPr/>
              <a:t>24/04/2014</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0DEF0119-3D1B-460A-A112-50D990454F6A}" type="slidenum">
              <a:rPr lang="pt-BR" smtClean="0"/>
              <a:pPr/>
              <a:t>‹nº›</a:t>
            </a:fld>
            <a:endParaRPr lang="pt-BR"/>
          </a:p>
        </p:txBody>
      </p:sp>
      <p:sp>
        <p:nvSpPr>
          <p:cNvPr id="10" name="Espaço Reservado para Imagem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pt-BR" smtClean="0"/>
              <a:t>Clique no ícone para adicionar uma imagem</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40C8F06C-371F-4938-B8DE-68D9F24EDAC9}" type="datetimeFigureOut">
              <a:rPr lang="pt-BR" smtClean="0"/>
              <a:pPr/>
              <a:t>24/04/2014</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0DEF0119-3D1B-460A-A112-50D990454F6A}"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53200" y="274955"/>
            <a:ext cx="1524000" cy="5851525"/>
          </a:xfrm>
        </p:spPr>
        <p:txBody>
          <a:bodyPr vert="eaVert" anchor="t"/>
          <a:lstStyle>
            <a:extLs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274642"/>
            <a:ext cx="6019800" cy="5851525"/>
          </a:xfrm>
        </p:spPr>
        <p:txBody>
          <a:bodyPr vert="eaVert"/>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a:xfrm>
            <a:off x="4242816" y="6557946"/>
            <a:ext cx="2002464" cy="226902"/>
          </a:xfrm>
        </p:spPr>
        <p:txBody>
          <a:bodyPr/>
          <a:lstStyle>
            <a:extLst/>
          </a:lstStyle>
          <a:p>
            <a:fld id="{40C8F06C-371F-4938-B8DE-68D9F24EDAC9}" type="datetimeFigureOut">
              <a:rPr lang="pt-BR" smtClean="0"/>
              <a:pPr/>
              <a:t>24/04/2014</a:t>
            </a:fld>
            <a:endParaRPr lang="pt-BR"/>
          </a:p>
        </p:txBody>
      </p:sp>
      <p:sp>
        <p:nvSpPr>
          <p:cNvPr id="5" name="Espaço Reservado para Rodapé 4"/>
          <p:cNvSpPr>
            <a:spLocks noGrp="1"/>
          </p:cNvSpPr>
          <p:nvPr>
            <p:ph type="ftr" sz="quarter" idx="11"/>
          </p:nvPr>
        </p:nvSpPr>
        <p:spPr>
          <a:xfrm>
            <a:off x="457200" y="6556248"/>
            <a:ext cx="3657600" cy="228600"/>
          </a:xfrm>
        </p:spPr>
        <p:txBody>
          <a:bodyPr/>
          <a:lstStyle>
            <a:extLst/>
          </a:lstStyle>
          <a:p>
            <a:endParaRPr lang="pt-BR"/>
          </a:p>
        </p:txBody>
      </p:sp>
      <p:sp>
        <p:nvSpPr>
          <p:cNvPr id="6" name="Espaço Reservado para Número de Slide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DEF0119-3D1B-460A-A112-50D990454F6A}"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Espaço Reservado para Título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pt-BR" smtClean="0"/>
              <a:t>Clique para editar o estilo do título mestre</a:t>
            </a:r>
            <a:endParaRPr kumimoji="0" lang="en-US"/>
          </a:p>
        </p:txBody>
      </p:sp>
      <p:sp>
        <p:nvSpPr>
          <p:cNvPr id="31" name="Espaço Reservado para Texto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27" name="Espaço Reservado para Data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0C8F06C-371F-4938-B8DE-68D9F24EDAC9}" type="datetimeFigureOut">
              <a:rPr lang="pt-BR" smtClean="0"/>
              <a:pPr/>
              <a:t>24/04/2014</a:t>
            </a:fld>
            <a:endParaRPr lang="pt-BR"/>
          </a:p>
        </p:txBody>
      </p:sp>
      <p:sp>
        <p:nvSpPr>
          <p:cNvPr id="4" name="Espaço Reservado para Rodapé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pt-BR"/>
          </a:p>
        </p:txBody>
      </p:sp>
      <p:sp>
        <p:nvSpPr>
          <p:cNvPr id="16" name="Espaço Reservado para Número de Slide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DEF0119-3D1B-460A-A112-50D990454F6A}"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ermulher-muitobom.blogspot.com/"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pt-BR" sz="6600" dirty="0" smtClean="0">
                <a:latin typeface="Book Antiqua" pitchFamily="18" charset="0"/>
              </a:rPr>
              <a:t>RELAÇÕES DE GÊNERO</a:t>
            </a:r>
            <a:endParaRPr lang="pt-BR" sz="6600" dirty="0">
              <a:latin typeface="Book Antiqua" pitchFamily="18" charset="0"/>
            </a:endParaRPr>
          </a:p>
        </p:txBody>
      </p:sp>
      <p:sp>
        <p:nvSpPr>
          <p:cNvPr id="3" name="Subtítulo 2"/>
          <p:cNvSpPr>
            <a:spLocks noGrp="1"/>
          </p:cNvSpPr>
          <p:nvPr>
            <p:ph type="subTitle" idx="1"/>
          </p:nvPr>
        </p:nvSpPr>
        <p:spPr>
          <a:xfrm>
            <a:off x="3059832" y="4149080"/>
            <a:ext cx="5481396" cy="1101248"/>
          </a:xfrm>
        </p:spPr>
        <p:txBody>
          <a:bodyPr>
            <a:normAutofit/>
          </a:bodyPr>
          <a:lstStyle/>
          <a:p>
            <a:r>
              <a:rPr lang="pt-BR" sz="3600" dirty="0" smtClean="0"/>
              <a:t>Escola Bíblica Ecumênica</a:t>
            </a:r>
          </a:p>
          <a:p>
            <a:r>
              <a:rPr lang="pt-BR" dirty="0" smtClean="0"/>
              <a:t>Abril - 2014</a:t>
            </a:r>
            <a:endParaRPr lang="pt-B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8172400" cy="1556792"/>
          </a:xfrm>
          <a:solidFill>
            <a:schemeClr val="bg2">
              <a:lumMod val="75000"/>
            </a:schemeClr>
          </a:solidFill>
        </p:spPr>
        <p:txBody>
          <a:bodyPr>
            <a:normAutofit/>
          </a:bodyPr>
          <a:lstStyle/>
          <a:p>
            <a:r>
              <a:rPr lang="pt-BR" sz="5400" dirty="0" smtClean="0"/>
              <a:t>	gênero</a:t>
            </a:r>
            <a:endParaRPr lang="pt-BR" sz="5400" dirty="0"/>
          </a:p>
        </p:txBody>
      </p:sp>
      <p:sp>
        <p:nvSpPr>
          <p:cNvPr id="3" name="Espaço Reservado para Conteúdo 2"/>
          <p:cNvSpPr>
            <a:spLocks noGrp="1"/>
          </p:cNvSpPr>
          <p:nvPr>
            <p:ph idx="1"/>
          </p:nvPr>
        </p:nvSpPr>
        <p:spPr>
          <a:xfrm>
            <a:off x="0" y="1609416"/>
            <a:ext cx="8100392" cy="5248584"/>
          </a:xfrm>
          <a:solidFill>
            <a:schemeClr val="tx2">
              <a:lumMod val="20000"/>
              <a:lumOff val="80000"/>
            </a:schemeClr>
          </a:solidFill>
        </p:spPr>
        <p:txBody>
          <a:bodyPr>
            <a:normAutofit/>
          </a:bodyPr>
          <a:lstStyle/>
          <a:p>
            <a:pPr algn="ctr">
              <a:buNone/>
            </a:pPr>
            <a:r>
              <a:rPr lang="pt-BR" dirty="0" smtClean="0"/>
              <a:t>	</a:t>
            </a:r>
            <a:r>
              <a:rPr lang="pt-BR" sz="3200" dirty="0" smtClean="0">
                <a:latin typeface="Book Antiqua" pitchFamily="18" charset="0"/>
              </a:rPr>
              <a:t>A palavra “gênero”, refere-se à combinação das diferenças social e culturalmente construídas </a:t>
            </a:r>
          </a:p>
          <a:p>
            <a:pPr algn="ctr">
              <a:buNone/>
            </a:pPr>
            <a:r>
              <a:rPr lang="pt-BR" sz="3200" dirty="0" smtClean="0">
                <a:latin typeface="Book Antiqua" pitchFamily="18" charset="0"/>
              </a:rPr>
              <a:t>entre mulheres e homens. </a:t>
            </a:r>
          </a:p>
          <a:p>
            <a:pPr algn="ctr">
              <a:buNone/>
            </a:pPr>
            <a:r>
              <a:rPr lang="pt-BR" sz="3200" dirty="0" smtClean="0">
                <a:latin typeface="Book Antiqua" pitchFamily="18" charset="0"/>
              </a:rPr>
              <a:t>Gênero estabelece as regras sociais, as práticas, estruturas e ideologias que moldam as vidas e identidades das mulheres e dos homens, reforçando e perpetuando a desigualdade em suas condições e relações.</a:t>
            </a:r>
            <a:endParaRPr lang="pt-BR" dirty="0" smtClean="0">
              <a:latin typeface="Book Antiqua" pitchFamily="18" charset="0"/>
            </a:endParaRPr>
          </a:p>
          <a:p>
            <a:pPr>
              <a:buNone/>
            </a:pPr>
            <a:endParaRPr lang="pt-BR" dirty="0"/>
          </a:p>
        </p:txBody>
      </p:sp>
      <p:pic>
        <p:nvPicPr>
          <p:cNvPr id="1026" name="Picture 2" descr="http://static.minilua.com/wp-content/uploads/2010/07/HomensxMulheres_thumb.jpg"/>
          <p:cNvPicPr>
            <a:picLocks noChangeAspect="1" noChangeArrowheads="1"/>
          </p:cNvPicPr>
          <p:nvPr/>
        </p:nvPicPr>
        <p:blipFill>
          <a:blip r:embed="rId2" cstate="print"/>
          <a:srcRect/>
          <a:stretch>
            <a:fillRect/>
          </a:stretch>
        </p:blipFill>
        <p:spPr bwMode="auto">
          <a:xfrm>
            <a:off x="6732240" y="188640"/>
            <a:ext cx="1381449" cy="144016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8172400" cy="1463040"/>
          </a:xfrm>
          <a:solidFill>
            <a:schemeClr val="accent4">
              <a:lumMod val="60000"/>
              <a:lumOff val="40000"/>
            </a:schemeClr>
          </a:solidFill>
        </p:spPr>
        <p:txBody>
          <a:bodyPr/>
          <a:lstStyle/>
          <a:p>
            <a:pPr algn="ctr"/>
            <a:r>
              <a:rPr lang="pt-BR" dirty="0" smtClean="0"/>
              <a:t>	</a:t>
            </a:r>
            <a:r>
              <a:rPr lang="pt-BR" dirty="0" smtClean="0">
                <a:solidFill>
                  <a:srgbClr val="FF0000"/>
                </a:solidFill>
              </a:rPr>
              <a:t>Regras de Gênero e 	relações de gênero</a:t>
            </a:r>
            <a:endParaRPr lang="pt-BR" dirty="0">
              <a:solidFill>
                <a:srgbClr val="FF0000"/>
              </a:solidFill>
            </a:endParaRPr>
          </a:p>
        </p:txBody>
      </p:sp>
      <p:sp>
        <p:nvSpPr>
          <p:cNvPr id="3" name="Espaço Reservado para Conteúdo 2"/>
          <p:cNvSpPr>
            <a:spLocks noGrp="1"/>
          </p:cNvSpPr>
          <p:nvPr>
            <p:ph idx="1"/>
          </p:nvPr>
        </p:nvSpPr>
        <p:spPr>
          <a:xfrm>
            <a:off x="0" y="1484784"/>
            <a:ext cx="8172400" cy="5373216"/>
          </a:xfrm>
          <a:solidFill>
            <a:schemeClr val="accent6">
              <a:lumMod val="60000"/>
              <a:lumOff val="40000"/>
            </a:schemeClr>
          </a:solidFill>
        </p:spPr>
        <p:txBody>
          <a:bodyPr>
            <a:normAutofit lnSpcReduction="10000"/>
          </a:bodyPr>
          <a:lstStyle/>
          <a:p>
            <a:pPr lvl="3"/>
            <a:endParaRPr lang="pt-BR" sz="3200" b="1" dirty="0" smtClean="0">
              <a:solidFill>
                <a:schemeClr val="tx1"/>
              </a:solidFill>
              <a:latin typeface="Book Antiqua" pitchFamily="18" charset="0"/>
            </a:endParaRPr>
          </a:p>
          <a:p>
            <a:pPr lvl="3"/>
            <a:r>
              <a:rPr lang="pt-BR" sz="3200" b="1" dirty="0" smtClean="0">
                <a:solidFill>
                  <a:schemeClr val="tx1"/>
                </a:solidFill>
                <a:latin typeface="Book Antiqua" pitchFamily="18" charset="0"/>
              </a:rPr>
              <a:t>Regras de gênero - características e funções explícitas ou implícitas das mulheres e homens e a aceitação que se faz destas regras. </a:t>
            </a:r>
          </a:p>
          <a:p>
            <a:pPr lvl="3"/>
            <a:endParaRPr lang="pt-BR" b="1" dirty="0" smtClean="0">
              <a:solidFill>
                <a:schemeClr val="tx1"/>
              </a:solidFill>
              <a:latin typeface="Book Antiqua" pitchFamily="18" charset="0"/>
            </a:endParaRPr>
          </a:p>
          <a:p>
            <a:pPr lvl="3"/>
            <a:r>
              <a:rPr lang="pt-BR" sz="3200" b="1" dirty="0" smtClean="0">
                <a:solidFill>
                  <a:schemeClr val="tx1"/>
                </a:solidFill>
                <a:latin typeface="Book Antiqua" pitchFamily="18" charset="0"/>
              </a:rPr>
              <a:t>Relações de gênero - equilíbrio – ou desequilíbrio – de poderes econômicos, sociais e políticos entre os papéis feminino e masculino dentro do lar e na sociedade.</a:t>
            </a:r>
            <a:endParaRPr lang="pt-BR" sz="3200" b="1" dirty="0">
              <a:solidFill>
                <a:schemeClr val="tx1"/>
              </a:solidFill>
              <a:latin typeface="Book Antiqua" pitchFamily="18" charset="0"/>
            </a:endParaRPr>
          </a:p>
        </p:txBody>
      </p:sp>
      <p:pic>
        <p:nvPicPr>
          <p:cNvPr id="26628" name="Picture 4" descr="https://encrypted-tbn3.gstatic.com/images?q=tbn:ANd9GcTf11AKcT3L_8lWOKQyhj-qH0kwXwRgfKlw85BhJ2GHjVRp1WCG"/>
          <p:cNvPicPr>
            <a:picLocks noChangeAspect="1" noChangeArrowheads="1"/>
          </p:cNvPicPr>
          <p:nvPr/>
        </p:nvPicPr>
        <p:blipFill>
          <a:blip r:embed="rId2" cstate="print"/>
          <a:srcRect/>
          <a:stretch>
            <a:fillRect/>
          </a:stretch>
        </p:blipFill>
        <p:spPr bwMode="auto">
          <a:xfrm>
            <a:off x="323528" y="410744"/>
            <a:ext cx="1368152" cy="136207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8172400" cy="1463040"/>
          </a:xfrm>
          <a:solidFill>
            <a:schemeClr val="accent4">
              <a:lumMod val="75000"/>
            </a:schemeClr>
          </a:solidFill>
        </p:spPr>
        <p:txBody>
          <a:bodyPr/>
          <a:lstStyle/>
          <a:p>
            <a:r>
              <a:rPr lang="pt-BR" dirty="0" smtClean="0"/>
              <a:t>	</a:t>
            </a:r>
            <a:r>
              <a:rPr lang="pt-BR" sz="5400" dirty="0" smtClean="0">
                <a:solidFill>
                  <a:srgbClr val="FF0000"/>
                </a:solidFill>
                <a:latin typeface="Book Antiqua" pitchFamily="18" charset="0"/>
              </a:rPr>
              <a:t>CULTURA</a:t>
            </a:r>
            <a:endParaRPr lang="pt-BR" dirty="0">
              <a:solidFill>
                <a:srgbClr val="FF0000"/>
              </a:solidFill>
              <a:latin typeface="Book Antiqua" pitchFamily="18" charset="0"/>
            </a:endParaRPr>
          </a:p>
        </p:txBody>
      </p:sp>
      <p:sp>
        <p:nvSpPr>
          <p:cNvPr id="3" name="Espaço Reservado para Conteúdo 2"/>
          <p:cNvSpPr>
            <a:spLocks noGrp="1"/>
          </p:cNvSpPr>
          <p:nvPr>
            <p:ph idx="1"/>
          </p:nvPr>
        </p:nvSpPr>
        <p:spPr>
          <a:xfrm>
            <a:off x="0" y="1484784"/>
            <a:ext cx="8172400" cy="5373216"/>
          </a:xfrm>
          <a:solidFill>
            <a:schemeClr val="accent6">
              <a:lumMod val="20000"/>
              <a:lumOff val="80000"/>
            </a:schemeClr>
          </a:solidFill>
        </p:spPr>
        <p:txBody>
          <a:bodyPr/>
          <a:lstStyle/>
          <a:p>
            <a:pPr algn="ctr">
              <a:buNone/>
            </a:pPr>
            <a:r>
              <a:rPr lang="pt-BR" dirty="0" smtClean="0"/>
              <a:t>	</a:t>
            </a:r>
          </a:p>
          <a:p>
            <a:pPr algn="ctr">
              <a:buNone/>
            </a:pPr>
            <a:r>
              <a:rPr lang="pt-BR" sz="3200" dirty="0" smtClean="0">
                <a:latin typeface="Book Antiqua" pitchFamily="18" charset="0"/>
              </a:rPr>
              <a:t>Cultura é a combinação de práticas, jeito de vestir, tabus, códigos morais e crenças que distinguem um grupo de outro. É o padrão do conhecimento humano, crenças e comportamento aprovado e transmitido de geração para geração, dentro de um determinado grupo.</a:t>
            </a:r>
            <a:endParaRPr lang="pt-BR" dirty="0" smtClean="0">
              <a:latin typeface="Book Antiqua" pitchFamily="18" charset="0"/>
            </a:endParaRPr>
          </a:p>
          <a:p>
            <a:endParaRPr lang="pt-BR" dirty="0"/>
          </a:p>
        </p:txBody>
      </p:sp>
      <p:pic>
        <p:nvPicPr>
          <p:cNvPr id="25606" name="Picture 6" descr="A Cultura como Direito"/>
          <p:cNvPicPr>
            <a:picLocks noChangeAspect="1" noChangeArrowheads="1"/>
          </p:cNvPicPr>
          <p:nvPr/>
        </p:nvPicPr>
        <p:blipFill>
          <a:blip r:embed="rId2" cstate="print"/>
          <a:srcRect/>
          <a:stretch>
            <a:fillRect/>
          </a:stretch>
        </p:blipFill>
        <p:spPr bwMode="auto">
          <a:xfrm>
            <a:off x="5868144" y="0"/>
            <a:ext cx="2269692" cy="142747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0"/>
            <a:ext cx="8100392" cy="6858000"/>
          </a:xfrm>
          <a:solidFill>
            <a:schemeClr val="accent1">
              <a:lumMod val="40000"/>
              <a:lumOff val="60000"/>
            </a:schemeClr>
          </a:solidFill>
        </p:spPr>
        <p:txBody>
          <a:bodyPr>
            <a:normAutofit/>
          </a:bodyPr>
          <a:lstStyle/>
          <a:p>
            <a:pPr algn="ctr">
              <a:buNone/>
            </a:pPr>
            <a:r>
              <a:rPr lang="pt-BR" sz="3200" b="1" dirty="0" smtClean="0">
                <a:latin typeface="Calibri" pitchFamily="34" charset="0"/>
                <a:cs typeface="Calibri" pitchFamily="34" charset="0"/>
              </a:rPr>
              <a:t>		</a:t>
            </a:r>
          </a:p>
          <a:p>
            <a:pPr algn="ctr">
              <a:buNone/>
            </a:pPr>
            <a:endParaRPr lang="pt-BR" sz="3200" b="1" dirty="0" smtClean="0">
              <a:latin typeface="Calibri" pitchFamily="34" charset="0"/>
              <a:cs typeface="Calibri" pitchFamily="34" charset="0"/>
            </a:endParaRPr>
          </a:p>
          <a:p>
            <a:pPr algn="ctr">
              <a:buNone/>
            </a:pPr>
            <a:r>
              <a:rPr lang="pt-BR" sz="3200" b="1" dirty="0" smtClean="0">
                <a:latin typeface="Calibri" pitchFamily="34" charset="0"/>
                <a:cs typeface="Calibri" pitchFamily="34" charset="0"/>
              </a:rPr>
              <a:t>		</a:t>
            </a:r>
            <a:r>
              <a:rPr lang="pt-BR" sz="3600" b="1" dirty="0" smtClean="0">
                <a:latin typeface="Calibri" pitchFamily="34" charset="0"/>
                <a:cs typeface="Calibri" pitchFamily="34" charset="0"/>
              </a:rPr>
              <a:t>Os sinais e marcas da trajetória de 	vida que nos tornou mulheres e homens estão expressos nos nossos 	corpos e 	refletidos nos nossos jeitos de ser e nos expressar no mundo. </a:t>
            </a:r>
            <a:endParaRPr lang="pt-BR" sz="3200" b="1" dirty="0">
              <a:latin typeface="Calibri" pitchFamily="34" charset="0"/>
              <a:cs typeface="Calibri" pitchFamily="34" charset="0"/>
            </a:endParaRPr>
          </a:p>
        </p:txBody>
      </p:sp>
      <p:pic>
        <p:nvPicPr>
          <p:cNvPr id="11268" name="Picture 4" descr="https://encrypted-tbn2.gstatic.com/images?q=tbn:ANd9GcRJ6Jm9ZeIo9fI86Xto0UuDjHaprhA7LUDHNfcHZ1qlpeEkvs7w"/>
          <p:cNvPicPr>
            <a:picLocks noChangeAspect="1" noChangeArrowheads="1"/>
          </p:cNvPicPr>
          <p:nvPr/>
        </p:nvPicPr>
        <p:blipFill>
          <a:blip r:embed="rId2" cstate="print"/>
          <a:srcRect/>
          <a:stretch>
            <a:fillRect/>
          </a:stretch>
        </p:blipFill>
        <p:spPr bwMode="auto">
          <a:xfrm>
            <a:off x="2771800" y="4077072"/>
            <a:ext cx="2991671" cy="223224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0"/>
            <a:ext cx="8100392" cy="6858000"/>
          </a:xfrm>
          <a:solidFill>
            <a:schemeClr val="accent6">
              <a:lumMod val="40000"/>
              <a:lumOff val="60000"/>
            </a:schemeClr>
          </a:solidFill>
        </p:spPr>
        <p:txBody>
          <a:bodyPr/>
          <a:lstStyle/>
          <a:p>
            <a:pPr>
              <a:buNone/>
            </a:pPr>
            <a:r>
              <a:rPr lang="pt-BR" dirty="0" smtClean="0"/>
              <a:t>		</a:t>
            </a:r>
          </a:p>
          <a:p>
            <a:pPr>
              <a:buNone/>
            </a:pPr>
            <a:endParaRPr lang="pt-BR" dirty="0" smtClean="0"/>
          </a:p>
          <a:p>
            <a:pPr>
              <a:buNone/>
            </a:pPr>
            <a:r>
              <a:rPr lang="pt-BR" dirty="0" smtClean="0"/>
              <a:t>		</a:t>
            </a:r>
            <a:r>
              <a:rPr lang="pt-BR" sz="3200" dirty="0" smtClean="0">
                <a:latin typeface="Calibri" pitchFamily="34" charset="0"/>
                <a:cs typeface="Calibri" pitchFamily="34" charset="0"/>
              </a:rPr>
              <a:t>Revisitando as fontes que formaram a 	nossa identidade são resgatados imagens 	e valores presentes na construção da 	identidade de Mulheres e Homens; estes  	acompanham a 	todos/as na caminhada, 	refletindo quem somos e de que maneira 	vemos o outro/a que se faz 	presente ao 	nosso redor.</a:t>
            </a:r>
            <a:endParaRPr lang="pt-BR" b="1" dirty="0" smtClean="0">
              <a:latin typeface="Calibri" pitchFamily="34" charset="0"/>
              <a:cs typeface="Calibri" pitchFamily="34" charset="0"/>
            </a:endParaRPr>
          </a:p>
          <a:p>
            <a:endParaRPr lang="pt-BR" dirty="0"/>
          </a:p>
        </p:txBody>
      </p:sp>
      <p:pic>
        <p:nvPicPr>
          <p:cNvPr id="28674" name="Picture 2" descr="http://sbo24horas.com.br/wp-content/uploads/2013/06/trabalho-da-mulher.jpg"/>
          <p:cNvPicPr>
            <a:picLocks noChangeAspect="1" noChangeArrowheads="1"/>
          </p:cNvPicPr>
          <p:nvPr/>
        </p:nvPicPr>
        <p:blipFill>
          <a:blip r:embed="rId2" cstate="print"/>
          <a:srcRect/>
          <a:stretch>
            <a:fillRect/>
          </a:stretch>
        </p:blipFill>
        <p:spPr bwMode="auto">
          <a:xfrm>
            <a:off x="4572001" y="4682184"/>
            <a:ext cx="1944215" cy="217581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0"/>
            <a:ext cx="8172400" cy="6858000"/>
          </a:xfrm>
          <a:solidFill>
            <a:srgbClr val="AAFF93"/>
          </a:solidFill>
        </p:spPr>
        <p:txBody>
          <a:bodyPr/>
          <a:lstStyle/>
          <a:p>
            <a:pPr>
              <a:buNone/>
            </a:pPr>
            <a:r>
              <a:rPr lang="pt-BR" dirty="0" smtClean="0"/>
              <a:t>	</a:t>
            </a:r>
          </a:p>
          <a:p>
            <a:pPr>
              <a:buNone/>
            </a:pPr>
            <a:endParaRPr lang="pt-BR" dirty="0" smtClean="0"/>
          </a:p>
          <a:p>
            <a:pPr>
              <a:buNone/>
            </a:pPr>
            <a:r>
              <a:rPr lang="pt-BR" dirty="0" smtClean="0"/>
              <a:t>			</a:t>
            </a:r>
            <a:r>
              <a:rPr lang="pt-BR" sz="3600" b="1" dirty="0" smtClean="0">
                <a:latin typeface="Calibri" pitchFamily="34" charset="0"/>
                <a:cs typeface="Calibri" pitchFamily="34" charset="0"/>
              </a:rPr>
              <a:t>O desafio é de ser homem e de 	ser mulher, trabalhando as 	diferenças em nossa vivência 	comunitária, a partir do acúmulo que 	trazemos em nossa própria formação 	e tomando como referência os 	valores do evangelho.</a:t>
            </a:r>
            <a:endParaRPr lang="pt-BR" b="1" dirty="0" smtClean="0">
              <a:latin typeface="Calibri" pitchFamily="34" charset="0"/>
              <a:cs typeface="Calibri" pitchFamily="34" charset="0"/>
            </a:endParaRPr>
          </a:p>
          <a:p>
            <a:endParaRPr lang="pt-BR" dirty="0"/>
          </a:p>
        </p:txBody>
      </p:sp>
      <p:pic>
        <p:nvPicPr>
          <p:cNvPr id="29698" name="Picture 2" descr="C:\Users\Notebook\Pictures\imagens para ilustrações\apocalipse.jpg"/>
          <p:cNvPicPr>
            <a:picLocks noChangeAspect="1" noChangeArrowheads="1"/>
          </p:cNvPicPr>
          <p:nvPr/>
        </p:nvPicPr>
        <p:blipFill>
          <a:blip r:embed="rId2" cstate="print"/>
          <a:srcRect/>
          <a:stretch>
            <a:fillRect/>
          </a:stretch>
        </p:blipFill>
        <p:spPr bwMode="auto">
          <a:xfrm>
            <a:off x="5724128" y="4509120"/>
            <a:ext cx="2143125" cy="21336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8" name="Picture 6" descr="http://pessoasesabores.files.wordpress.com/2010/08/clara-em-neve.jpg"/>
          <p:cNvPicPr>
            <a:picLocks noChangeAspect="1" noChangeArrowheads="1"/>
          </p:cNvPicPr>
          <p:nvPr/>
        </p:nvPicPr>
        <p:blipFill>
          <a:blip r:embed="rId2" cstate="print">
            <a:duotone>
              <a:schemeClr val="accent6">
                <a:shade val="45000"/>
                <a:satMod val="135000"/>
              </a:schemeClr>
              <a:prstClr val="white"/>
            </a:duotone>
          </a:blip>
          <a:srcRect/>
          <a:stretch>
            <a:fillRect/>
          </a:stretch>
        </p:blipFill>
        <p:spPr bwMode="auto">
          <a:xfrm>
            <a:off x="1" y="1"/>
            <a:ext cx="8820471" cy="6858000"/>
          </a:xfrm>
          <a:prstGeom prst="rect">
            <a:avLst/>
          </a:prstGeom>
          <a:noFill/>
        </p:spPr>
      </p:pic>
      <p:sp>
        <p:nvSpPr>
          <p:cNvPr id="4" name="CaixaDeTexto 3"/>
          <p:cNvSpPr txBox="1"/>
          <p:nvPr/>
        </p:nvSpPr>
        <p:spPr>
          <a:xfrm>
            <a:off x="4067944" y="332656"/>
            <a:ext cx="4608512" cy="2308324"/>
          </a:xfrm>
          <a:prstGeom prst="rect">
            <a:avLst/>
          </a:prstGeom>
          <a:noFill/>
        </p:spPr>
        <p:txBody>
          <a:bodyPr wrap="square" rtlCol="0">
            <a:spAutoFit/>
          </a:bodyPr>
          <a:lstStyle/>
          <a:p>
            <a:pPr algn="ctr"/>
            <a:r>
              <a:rPr lang="pt-BR" sz="4800" dirty="0" smtClean="0">
                <a:ln>
                  <a:solidFill>
                    <a:srgbClr val="CC9900"/>
                  </a:solidFill>
                </a:ln>
                <a:solidFill>
                  <a:srgbClr val="993300"/>
                </a:solidFill>
                <a:latin typeface="Minion Pro Cond" pitchFamily="18" charset="0"/>
                <a:cs typeface="Aharoni" pitchFamily="2" charset="-79"/>
              </a:rPr>
              <a:t>As leis no Antigo Testamento</a:t>
            </a:r>
            <a:endParaRPr lang="pt-BR" sz="4800" dirty="0">
              <a:ln>
                <a:solidFill>
                  <a:srgbClr val="CC9900"/>
                </a:solidFill>
              </a:ln>
              <a:solidFill>
                <a:srgbClr val="993300"/>
              </a:solidFill>
              <a:latin typeface="Minion Pro Cond" pitchFamily="18" charset="0"/>
              <a:cs typeface="Aharoni" pitchFamily="2" charset="-79"/>
            </a:endParaRPr>
          </a:p>
        </p:txBody>
      </p:sp>
      <p:pic>
        <p:nvPicPr>
          <p:cNvPr id="16390" name="Picture 6" descr="http://www.rivkah.com.br/tradicoes/trad_chanukah_chanukiah.gif"/>
          <p:cNvPicPr>
            <a:picLocks noChangeAspect="1" noChangeArrowheads="1" noCrop="1"/>
          </p:cNvPicPr>
          <p:nvPr/>
        </p:nvPicPr>
        <p:blipFill>
          <a:blip r:embed="rId3" cstate="print"/>
          <a:srcRect/>
          <a:stretch>
            <a:fillRect/>
          </a:stretch>
        </p:blipFill>
        <p:spPr bwMode="auto">
          <a:xfrm>
            <a:off x="6588224" y="3573016"/>
            <a:ext cx="2159769" cy="2924944"/>
          </a:xfrm>
          <a:prstGeom prst="rect">
            <a:avLst/>
          </a:prstGeom>
          <a:noFill/>
        </p:spPr>
      </p:pic>
      <p:pic>
        <p:nvPicPr>
          <p:cNvPr id="2" name="Picture 2" descr="http://silvamanoel.files.wordpress.com/2009/05/296cd9473fad583b52fbd99fa1d7021a.gif"/>
          <p:cNvPicPr>
            <a:picLocks noChangeAspect="1" noChangeArrowheads="1"/>
          </p:cNvPicPr>
          <p:nvPr/>
        </p:nvPicPr>
        <p:blipFill>
          <a:blip r:embed="rId4" cstate="print"/>
          <a:srcRect/>
          <a:stretch>
            <a:fillRect/>
          </a:stretch>
        </p:blipFill>
        <p:spPr bwMode="auto">
          <a:xfrm>
            <a:off x="611560" y="260648"/>
            <a:ext cx="2503511" cy="2592288"/>
          </a:xfrm>
          <a:prstGeom prst="rect">
            <a:avLst/>
          </a:prstGeom>
          <a:noFill/>
          <a:effectLst>
            <a:glow rad="228600">
              <a:schemeClr val="accent3">
                <a:satMod val="175000"/>
                <a:alpha val="40000"/>
              </a:schemeClr>
            </a:glow>
          </a:effectLst>
        </p:spPr>
      </p:pic>
      <p:sp>
        <p:nvSpPr>
          <p:cNvPr id="6" name="CaixaDeTexto 5"/>
          <p:cNvSpPr txBox="1"/>
          <p:nvPr/>
        </p:nvSpPr>
        <p:spPr>
          <a:xfrm>
            <a:off x="467544" y="3041571"/>
            <a:ext cx="5688632" cy="3385542"/>
          </a:xfrm>
          <a:prstGeom prst="rect">
            <a:avLst/>
          </a:prstGeom>
          <a:noFill/>
        </p:spPr>
        <p:txBody>
          <a:bodyPr wrap="square" rtlCol="0">
            <a:spAutoFit/>
          </a:bodyPr>
          <a:lstStyle/>
          <a:p>
            <a:r>
              <a:rPr lang="pt-BR" sz="2800" dirty="0" smtClean="0">
                <a:latin typeface="Book Antiqua" pitchFamily="18" charset="0"/>
                <a:ea typeface="Arial Unicode MS" pitchFamily="34" charset="-128"/>
                <a:cs typeface="Arial Unicode MS" pitchFamily="34" charset="-128"/>
              </a:rPr>
              <a:t>A </a:t>
            </a:r>
            <a:r>
              <a:rPr lang="pt-BR" sz="2800" dirty="0" err="1" smtClean="0">
                <a:latin typeface="Book Antiqua" pitchFamily="18" charset="0"/>
                <a:ea typeface="Arial Unicode MS" pitchFamily="34" charset="-128"/>
                <a:cs typeface="Arial Unicode MS" pitchFamily="34" charset="-128"/>
              </a:rPr>
              <a:t>Torá</a:t>
            </a:r>
            <a:r>
              <a:rPr lang="pt-BR" sz="2800" dirty="0" smtClean="0">
                <a:latin typeface="Book Antiqua" pitchFamily="18" charset="0"/>
                <a:ea typeface="Arial Unicode MS" pitchFamily="34" charset="-128"/>
                <a:cs typeface="Arial Unicode MS" pitchFamily="34" charset="-128"/>
              </a:rPr>
              <a:t> é o texto mais importante para o Judaísmo. </a:t>
            </a:r>
          </a:p>
          <a:p>
            <a:r>
              <a:rPr lang="pt-BR" sz="2800" dirty="0" smtClean="0">
                <a:latin typeface="Book Antiqua" pitchFamily="18" charset="0"/>
                <a:ea typeface="Arial Unicode MS" pitchFamily="34" charset="-128"/>
                <a:cs typeface="Arial Unicode MS" pitchFamily="34" charset="-128"/>
              </a:rPr>
              <a:t>Nele se encontram os Mandamentos, dados diretamente por Javé a Moisés e mais 613 leis que norteavam o povo hebreu desde o deserto.</a:t>
            </a:r>
          </a:p>
          <a:p>
            <a:endParaRPr lang="pt-BR" dirty="0"/>
          </a:p>
        </p:txBody>
      </p:sp>
    </p:spTree>
  </p:cSld>
  <p:clrMapOvr>
    <a:masterClrMapping/>
  </p:clrMapOvr>
  <p:transition spd="slow" advClick="0">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0"/>
            <a:ext cx="8532440" cy="685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pt-BR" dirty="0" smtClean="0"/>
              <a:t>	</a:t>
            </a:r>
          </a:p>
          <a:p>
            <a:r>
              <a:rPr lang="pt-BR" sz="2400" dirty="0" smtClean="0">
                <a:latin typeface="Book Antiqua" pitchFamily="18" charset="0"/>
              </a:rPr>
              <a:t>	</a:t>
            </a:r>
          </a:p>
          <a:p>
            <a:r>
              <a:rPr lang="pt-BR" sz="2400" dirty="0" smtClean="0">
                <a:latin typeface="Book Antiqua" pitchFamily="18" charset="0"/>
              </a:rPr>
              <a:t>	</a:t>
            </a:r>
          </a:p>
          <a:p>
            <a:endParaRPr lang="pt-BR" sz="2400" dirty="0">
              <a:latin typeface="Book Antiqua" pitchFamily="18" charset="0"/>
            </a:endParaRPr>
          </a:p>
          <a:p>
            <a:endParaRPr lang="pt-BR" sz="2400" dirty="0" smtClean="0">
              <a:latin typeface="Book Antiqua" pitchFamily="18" charset="0"/>
            </a:endParaRPr>
          </a:p>
          <a:p>
            <a:endParaRPr lang="pt-BR" sz="2400" dirty="0">
              <a:latin typeface="Book Antiqua" pitchFamily="18" charset="0"/>
            </a:endParaRPr>
          </a:p>
          <a:p>
            <a:endParaRPr lang="pt-BR" sz="2400" dirty="0" smtClean="0">
              <a:latin typeface="Book Antiqua" pitchFamily="18" charset="0"/>
            </a:endParaRPr>
          </a:p>
          <a:p>
            <a:endParaRPr lang="pt-BR" sz="2400" dirty="0">
              <a:latin typeface="Book Antiqua" pitchFamily="18" charset="0"/>
            </a:endParaRPr>
          </a:p>
          <a:p>
            <a:endParaRPr lang="pt-BR" sz="2400" dirty="0" smtClean="0">
              <a:latin typeface="Book Antiqua" pitchFamily="18" charset="0"/>
            </a:endParaRPr>
          </a:p>
          <a:p>
            <a:endParaRPr lang="pt-BR" sz="2400" dirty="0">
              <a:latin typeface="Book Antiqua" pitchFamily="18" charset="0"/>
            </a:endParaRPr>
          </a:p>
          <a:p>
            <a:endParaRPr lang="pt-BR" sz="2400" dirty="0" smtClean="0">
              <a:latin typeface="Book Antiqua" pitchFamily="18" charset="0"/>
            </a:endParaRPr>
          </a:p>
          <a:p>
            <a:r>
              <a:rPr lang="pt-BR" sz="2400" dirty="0">
                <a:latin typeface="Book Antiqua" pitchFamily="18" charset="0"/>
              </a:rPr>
              <a:t>	</a:t>
            </a:r>
            <a:r>
              <a:rPr lang="pt-BR" sz="2400" dirty="0" smtClean="0">
                <a:latin typeface="Book Antiqua" pitchFamily="18" charset="0"/>
              </a:rPr>
              <a:t>A Lei Mosaica, para os judeus, era o</a:t>
            </a:r>
          </a:p>
          <a:p>
            <a:r>
              <a:rPr lang="pt-BR" sz="2400" b="1" dirty="0" smtClean="0">
                <a:latin typeface="Book Antiqua" pitchFamily="18" charset="0"/>
              </a:rPr>
              <a:t>	</a:t>
            </a:r>
            <a:r>
              <a:rPr lang="pt-BR" sz="2400" b="1" u="sng" dirty="0" smtClean="0">
                <a:latin typeface="Book Antiqua" pitchFamily="18" charset="0"/>
              </a:rPr>
              <a:t>fundamento  da vida. </a:t>
            </a:r>
          </a:p>
          <a:p>
            <a:r>
              <a:rPr lang="pt-BR" sz="2400" b="1" dirty="0" smtClean="0">
                <a:latin typeface="Book Antiqua" pitchFamily="18" charset="0"/>
              </a:rPr>
              <a:t>	</a:t>
            </a:r>
            <a:r>
              <a:rPr lang="pt-BR" sz="2400" b="1" u="sng" dirty="0" smtClean="0">
                <a:latin typeface="Book Antiqua" pitchFamily="18" charset="0"/>
              </a:rPr>
              <a:t>Obedecer à Lei era um ato de gratidão</a:t>
            </a:r>
            <a:r>
              <a:rPr lang="pt-BR" sz="2400" dirty="0" smtClean="0">
                <a:latin typeface="Book Antiqua" pitchFamily="18" charset="0"/>
              </a:rPr>
              <a:t>,  </a:t>
            </a:r>
          </a:p>
          <a:p>
            <a:r>
              <a:rPr lang="pt-BR" sz="2400" dirty="0" smtClean="0">
                <a:latin typeface="Book Antiqua" pitchFamily="18" charset="0"/>
              </a:rPr>
              <a:t>	isto é, a Lei era considerada um presente </a:t>
            </a:r>
          </a:p>
          <a:p>
            <a:r>
              <a:rPr lang="pt-BR" sz="2400" dirty="0" smtClean="0">
                <a:latin typeface="Book Antiqua" pitchFamily="18" charset="0"/>
              </a:rPr>
              <a:t>	do Senhor.   Presente de um Deus que amava </a:t>
            </a:r>
          </a:p>
          <a:p>
            <a:r>
              <a:rPr lang="pt-BR" sz="2400" dirty="0" smtClean="0">
                <a:latin typeface="Book Antiqua" pitchFamily="18" charset="0"/>
              </a:rPr>
              <a:t>	seu povo, pois, o tinha tirado da escravidão do Egito. </a:t>
            </a:r>
          </a:p>
          <a:p>
            <a:endParaRPr lang="pt-BR" sz="2400" dirty="0" smtClean="0"/>
          </a:p>
          <a:p>
            <a:endParaRPr lang="pt-BR" sz="2400" dirty="0"/>
          </a:p>
          <a:p>
            <a:endParaRPr lang="pt-BR" sz="2400" dirty="0" smtClean="0"/>
          </a:p>
          <a:p>
            <a:r>
              <a:rPr lang="pt-BR" sz="2000" dirty="0">
                <a:latin typeface="Book Antiqua" pitchFamily="18" charset="0"/>
              </a:rPr>
              <a:t> </a:t>
            </a:r>
            <a:r>
              <a:rPr lang="pt-BR" sz="2000" dirty="0" smtClean="0">
                <a:latin typeface="Book Antiqua" pitchFamily="18" charset="0"/>
              </a:rPr>
              <a:t>    Os 613 mandamentos  se dividem em dois aspectos:</a:t>
            </a:r>
          </a:p>
          <a:p>
            <a:r>
              <a:rPr lang="pt-BR" sz="2000" dirty="0">
                <a:latin typeface="Book Antiqua" pitchFamily="18" charset="0"/>
              </a:rPr>
              <a:t>	</a:t>
            </a:r>
            <a:r>
              <a:rPr lang="pt-BR" sz="2000" dirty="0" smtClean="0">
                <a:latin typeface="Book Antiqua" pitchFamily="18" charset="0"/>
              </a:rPr>
              <a:t>248 são positivos, isto é, </a:t>
            </a:r>
            <a:r>
              <a:rPr lang="pt-BR" sz="2000" u="sng" dirty="0" smtClean="0">
                <a:latin typeface="Book Antiqua" pitchFamily="18" charset="0"/>
              </a:rPr>
              <a:t>o que devemos fazer </a:t>
            </a:r>
          </a:p>
          <a:p>
            <a:r>
              <a:rPr lang="pt-BR" sz="2000" dirty="0" smtClean="0">
                <a:latin typeface="Book Antiqua" pitchFamily="18" charset="0"/>
              </a:rPr>
              <a:t>	365 são negativos, isto é, </a:t>
            </a:r>
          </a:p>
          <a:p>
            <a:r>
              <a:rPr lang="pt-BR" sz="2000" dirty="0">
                <a:latin typeface="Book Antiqua" pitchFamily="18" charset="0"/>
              </a:rPr>
              <a:t>	</a:t>
            </a:r>
            <a:r>
              <a:rPr lang="pt-BR" sz="2000" u="sng" dirty="0" smtClean="0">
                <a:latin typeface="Book Antiqua" pitchFamily="18" charset="0"/>
              </a:rPr>
              <a:t>o que não devemos fazer</a:t>
            </a:r>
            <a:r>
              <a:rPr lang="pt-BR" sz="2000" dirty="0" smtClean="0">
                <a:latin typeface="Book Antiqua" pitchFamily="18" charset="0"/>
              </a:rPr>
              <a:t>.</a:t>
            </a:r>
          </a:p>
          <a:p>
            <a:endParaRPr lang="pt-BR" sz="2000" dirty="0" smtClean="0">
              <a:latin typeface="Book Antiqua" pitchFamily="18" charset="0"/>
            </a:endParaRPr>
          </a:p>
          <a:p>
            <a:r>
              <a:rPr lang="pt-BR" sz="2000" dirty="0" smtClean="0">
                <a:latin typeface="Book Antiqua" pitchFamily="18" charset="0"/>
              </a:rPr>
              <a:t>	Os preceitos têm tudo a ver com a vida do judeu, 	</a:t>
            </a:r>
          </a:p>
          <a:p>
            <a:pPr lvl="2">
              <a:buFontTx/>
              <a:buChar char="-"/>
            </a:pPr>
            <a:r>
              <a:rPr lang="pt-BR" sz="2000" b="1" dirty="0" smtClean="0">
                <a:latin typeface="Book Antiqua" pitchFamily="18" charset="0"/>
              </a:rPr>
              <a:t>  maneira de servir e adorar o Senhor</a:t>
            </a:r>
            <a:r>
              <a:rPr lang="pt-BR" sz="2000" dirty="0" smtClean="0">
                <a:latin typeface="Book Antiqua" pitchFamily="18" charset="0"/>
              </a:rPr>
              <a:t> e </a:t>
            </a:r>
          </a:p>
          <a:p>
            <a:r>
              <a:rPr lang="pt-BR" sz="2000" b="1" dirty="0" smtClean="0">
                <a:latin typeface="Book Antiqua" pitchFamily="18" charset="0"/>
              </a:rPr>
              <a:t>	-   em relação a outro ser humano</a:t>
            </a:r>
            <a:r>
              <a:rPr lang="pt-BR" sz="2000" dirty="0" smtClean="0">
                <a:latin typeface="Book Antiqua" pitchFamily="18" charset="0"/>
              </a:rPr>
              <a:t>.</a:t>
            </a:r>
          </a:p>
          <a:p>
            <a:r>
              <a:rPr lang="pt-BR" sz="2400" dirty="0" smtClean="0">
                <a:latin typeface="Book Antiqua" pitchFamily="18" charset="0"/>
              </a:rPr>
              <a:t>	</a:t>
            </a:r>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a:p>
        </p:txBody>
      </p:sp>
      <p:pic>
        <p:nvPicPr>
          <p:cNvPr id="15362" name="Picture 2" descr="http://1.bp.blogspot.com/_o0bNnRUMNHk/SXj4eQlFeAI/AAAAAAAABTM/SSzhDbYx6cA/s400/moises3.bmp"/>
          <p:cNvPicPr>
            <a:picLocks noChangeAspect="1" noChangeArrowheads="1"/>
          </p:cNvPicPr>
          <p:nvPr/>
        </p:nvPicPr>
        <p:blipFill>
          <a:blip r:embed="rId2" cstate="print"/>
          <a:srcRect/>
          <a:stretch>
            <a:fillRect/>
          </a:stretch>
        </p:blipFill>
        <p:spPr bwMode="auto">
          <a:xfrm>
            <a:off x="6749610" y="2708920"/>
            <a:ext cx="2394390" cy="2996952"/>
          </a:xfrm>
          <a:prstGeom prst="rect">
            <a:avLst/>
          </a:prstGeom>
          <a:noFill/>
          <a:ln w="38100">
            <a:solidFill>
              <a:schemeClr val="accent6">
                <a:lumMod val="7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ppt_w</p:attrName>
                                        </p:attrNameLst>
                                      </p:cBhvr>
                                      <p:tavLst>
                                        <p:tav tm="0">
                                          <p:val>
                                            <p:strVal val="#ppt_w*0.70"/>
                                          </p:val>
                                        </p:tav>
                                        <p:tav tm="100000">
                                          <p:val>
                                            <p:strVal val="#ppt_w"/>
                                          </p:val>
                                        </p:tav>
                                      </p:tavLst>
                                    </p:anim>
                                    <p:anim calcmode="lin" valueType="num">
                                      <p:cBhvr>
                                        <p:cTn id="8" dur="1000" fill="hold"/>
                                        <p:tgtEl>
                                          <p:spTgt spid="15362"/>
                                        </p:tgtEl>
                                        <p:attrNameLst>
                                          <p:attrName>ppt_h</p:attrName>
                                        </p:attrNameLst>
                                      </p:cBhvr>
                                      <p:tavLst>
                                        <p:tav tm="0">
                                          <p:val>
                                            <p:strVal val="#ppt_h"/>
                                          </p:val>
                                        </p:tav>
                                        <p:tav tm="100000">
                                          <p:val>
                                            <p:strVal val="#ppt_h"/>
                                          </p:val>
                                        </p:tav>
                                      </p:tavLst>
                                    </p:anim>
                                    <p:animEffect transition="in" filter="fade">
                                      <p:cBhvr>
                                        <p:cTn id="9" dur="1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8892480" cy="685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3" name="CaixaDeTexto 2"/>
          <p:cNvSpPr txBox="1"/>
          <p:nvPr/>
        </p:nvSpPr>
        <p:spPr>
          <a:xfrm>
            <a:off x="4211960" y="836713"/>
            <a:ext cx="4680520" cy="4062651"/>
          </a:xfrm>
          <a:prstGeom prst="rect">
            <a:avLst/>
          </a:prstGeom>
          <a:noFill/>
        </p:spPr>
        <p:txBody>
          <a:bodyPr wrap="square" rtlCol="0">
            <a:spAutoFit/>
          </a:bodyPr>
          <a:lstStyle/>
          <a:p>
            <a:r>
              <a:rPr lang="pt-BR" sz="2400" b="1" dirty="0" smtClean="0">
                <a:solidFill>
                  <a:srgbClr val="FF0000"/>
                </a:solidFill>
                <a:latin typeface="Book Antiqua" pitchFamily="18" charset="0"/>
              </a:rPr>
              <a:t>A mulher era excluída e pertencia ao marido que era escolhido pelo pai. Na relação sexual o homem era o ativo e a mulher inteiramente passiva. Caso não desse prazer ao marido, não importava, ele podia procurar uma amante.</a:t>
            </a:r>
          </a:p>
          <a:p>
            <a:r>
              <a:rPr lang="pt-BR" sz="2400" b="1" dirty="0" smtClean="0">
                <a:solidFill>
                  <a:srgbClr val="FF0000"/>
                </a:solidFill>
                <a:latin typeface="Book Antiqua" pitchFamily="18" charset="0"/>
              </a:rPr>
              <a:t>Na casa sua tarefa era ser a mãe dos filhos e guarda do lar. </a:t>
            </a:r>
          </a:p>
          <a:p>
            <a:endParaRPr lang="pt-BR" dirty="0" smtClean="0"/>
          </a:p>
        </p:txBody>
      </p:sp>
      <p:sp>
        <p:nvSpPr>
          <p:cNvPr id="4" name="CaixaDeTexto 3"/>
          <p:cNvSpPr txBox="1"/>
          <p:nvPr/>
        </p:nvSpPr>
        <p:spPr>
          <a:xfrm>
            <a:off x="4788024" y="260648"/>
            <a:ext cx="3384376" cy="523220"/>
          </a:xfrm>
          <a:prstGeom prst="rect">
            <a:avLst/>
          </a:prstGeom>
          <a:noFill/>
        </p:spPr>
        <p:txBody>
          <a:bodyPr wrap="square" rtlCol="0">
            <a:spAutoFit/>
          </a:bodyPr>
          <a:lstStyle/>
          <a:p>
            <a:r>
              <a:rPr lang="pt-BR" sz="2800" b="1" dirty="0" smtClean="0">
                <a:ln>
                  <a:solidFill>
                    <a:srgbClr val="7030A0"/>
                  </a:solidFill>
                </a:ln>
                <a:solidFill>
                  <a:schemeClr val="accent5">
                    <a:lumMod val="75000"/>
                  </a:schemeClr>
                </a:solidFill>
              </a:rPr>
              <a:t>A Lei e a mulher</a:t>
            </a:r>
            <a:endParaRPr lang="pt-BR" sz="2800" b="1" dirty="0">
              <a:ln>
                <a:solidFill>
                  <a:srgbClr val="7030A0"/>
                </a:solidFill>
              </a:ln>
              <a:solidFill>
                <a:schemeClr val="accent5">
                  <a:lumMod val="75000"/>
                </a:schemeClr>
              </a:solidFill>
            </a:endParaRPr>
          </a:p>
        </p:txBody>
      </p:sp>
      <p:sp>
        <p:nvSpPr>
          <p:cNvPr id="5" name="CaixaDeTexto 4"/>
          <p:cNvSpPr txBox="1"/>
          <p:nvPr/>
        </p:nvSpPr>
        <p:spPr>
          <a:xfrm>
            <a:off x="647056" y="4725144"/>
            <a:ext cx="7957392" cy="1938992"/>
          </a:xfrm>
          <a:prstGeom prst="rect">
            <a:avLst/>
          </a:prstGeom>
          <a:noFill/>
        </p:spPr>
        <p:txBody>
          <a:bodyPr wrap="square" rtlCol="0">
            <a:spAutoFit/>
          </a:bodyPr>
          <a:lstStyle/>
          <a:p>
            <a:r>
              <a:rPr lang="pt-BR" sz="2400" dirty="0" smtClean="0"/>
              <a:t>		</a:t>
            </a:r>
            <a:r>
              <a:rPr lang="pt-BR" sz="2400" b="1" dirty="0" smtClean="0">
                <a:latin typeface="Book Antiqua" pitchFamily="18" charset="0"/>
              </a:rPr>
              <a:t>Tinha alguns direitos, como desfrutar do que o marido tinha:</a:t>
            </a:r>
          </a:p>
          <a:p>
            <a:r>
              <a:rPr lang="pt-BR" sz="2400" b="1" dirty="0" smtClean="0">
                <a:latin typeface="Book Antiqua" pitchFamily="18" charset="0"/>
              </a:rPr>
              <a:t>- receber herança de uma casa ou oficina. </a:t>
            </a:r>
          </a:p>
          <a:p>
            <a:r>
              <a:rPr lang="pt-BR" sz="2400" b="1" dirty="0" smtClean="0">
                <a:latin typeface="Book Antiqua" pitchFamily="18" charset="0"/>
              </a:rPr>
              <a:t>Tinha também um certo peso econômico e podia influenciar em algumas decisões.</a:t>
            </a:r>
            <a:endParaRPr lang="pt-BR" sz="2400" b="1" dirty="0">
              <a:latin typeface="Book Antiqua" pitchFamily="18" charset="0"/>
            </a:endParaRPr>
          </a:p>
        </p:txBody>
      </p:sp>
      <p:pic>
        <p:nvPicPr>
          <p:cNvPr id="8" name="Imagem 7" descr="http://deusbibliaepoesia.files.wordpress.com/2010/07/martha_and_mary.jpg"/>
          <p:cNvPicPr/>
          <p:nvPr/>
        </p:nvPicPr>
        <p:blipFill>
          <a:blip r:embed="rId2" cstate="print"/>
          <a:srcRect t="2652" r="57819" b="56318"/>
          <a:stretch>
            <a:fillRect/>
          </a:stretch>
        </p:blipFill>
        <p:spPr bwMode="auto">
          <a:xfrm>
            <a:off x="395536" y="476672"/>
            <a:ext cx="3600400" cy="4464496"/>
          </a:xfrm>
          <a:prstGeom prst="rect">
            <a:avLst/>
          </a:prstGeom>
          <a:noFill/>
          <a:ln w="9525">
            <a:noFill/>
            <a:miter lim="800000"/>
            <a:headEnd/>
            <a:tailEnd/>
          </a:ln>
          <a:effectLst>
            <a:outerShdw blurRad="76200" dir="13500000" sy="23000" kx="1200000" algn="br" rotWithShape="0">
              <a:prstClr val="black">
                <a:alpha val="20000"/>
              </a:prstClr>
            </a:outerShdw>
          </a:effectLst>
          <a:scene3d>
            <a:camera prst="isometricOffAxis1Right"/>
            <a:lightRig rig="threePt" dir="t"/>
          </a:scene3d>
        </p:spPr>
      </p:pic>
    </p:spTree>
  </p:cSld>
  <p:clrMapOvr>
    <a:masterClrMapping/>
  </p:clrMapOvr>
  <p:transition spd="slow">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8820472" cy="685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endParaRPr lang="pt-BR" dirty="0"/>
          </a:p>
        </p:txBody>
      </p:sp>
      <p:sp>
        <p:nvSpPr>
          <p:cNvPr id="4" name="CaixaDeTexto 3"/>
          <p:cNvSpPr txBox="1"/>
          <p:nvPr/>
        </p:nvSpPr>
        <p:spPr>
          <a:xfrm>
            <a:off x="395536" y="3717032"/>
            <a:ext cx="8352928" cy="646331"/>
          </a:xfrm>
          <a:prstGeom prst="rect">
            <a:avLst/>
          </a:prstGeom>
          <a:noFill/>
        </p:spPr>
        <p:txBody>
          <a:bodyPr wrap="square" rtlCol="0">
            <a:spAutoFit/>
          </a:bodyPr>
          <a:lstStyle/>
          <a:p>
            <a:endParaRPr lang="pt-BR" dirty="0" smtClean="0"/>
          </a:p>
          <a:p>
            <a:endParaRPr lang="pt-BR" dirty="0" smtClean="0"/>
          </a:p>
        </p:txBody>
      </p:sp>
      <p:sp>
        <p:nvSpPr>
          <p:cNvPr id="5" name="CaixaDeTexto 4"/>
          <p:cNvSpPr txBox="1"/>
          <p:nvPr/>
        </p:nvSpPr>
        <p:spPr>
          <a:xfrm>
            <a:off x="323528" y="1556792"/>
            <a:ext cx="3096344" cy="4893647"/>
          </a:xfrm>
          <a:prstGeom prst="rect">
            <a:avLst/>
          </a:prstGeom>
          <a:noFill/>
        </p:spPr>
        <p:txBody>
          <a:bodyPr wrap="square" rtlCol="0">
            <a:spAutoFit/>
          </a:bodyPr>
          <a:lstStyle/>
          <a:p>
            <a:r>
              <a:rPr lang="pt-BR" sz="2400" dirty="0" smtClean="0"/>
              <a:t>Era preciso casar logo. Ela nunca entrava nas decisões de seu casamento. “Era preciso ter marido para que não se comportasse mal. Tinha que casar, pois, precisava dar filhos ao marido. (</a:t>
            </a:r>
            <a:r>
              <a:rPr lang="pt-BR" sz="2400" dirty="0" err="1" smtClean="0"/>
              <a:t>Eclo</a:t>
            </a:r>
            <a:r>
              <a:rPr lang="pt-BR" sz="2400" dirty="0" smtClean="0"/>
              <a:t> 42,9).</a:t>
            </a:r>
          </a:p>
          <a:p>
            <a:r>
              <a:rPr lang="pt-BR" sz="2400" dirty="0" smtClean="0"/>
              <a:t>Podia ser vendida, mas nunca para os estrangeiros.</a:t>
            </a:r>
            <a:endParaRPr lang="pt-BR" sz="2400" dirty="0"/>
          </a:p>
        </p:txBody>
      </p:sp>
      <p:pic>
        <p:nvPicPr>
          <p:cNvPr id="7" name="Picture 2" descr="http://kayobbcosta.files.wordpress.com/2010/08/as-mulheres-no-tempo-de-jesus.jpg?w=300&amp;h=265"/>
          <p:cNvPicPr>
            <a:picLocks noChangeAspect="1" noChangeArrowheads="1"/>
          </p:cNvPicPr>
          <p:nvPr/>
        </p:nvPicPr>
        <p:blipFill>
          <a:blip r:embed="rId2" cstate="print"/>
          <a:srcRect/>
          <a:stretch>
            <a:fillRect/>
          </a:stretch>
        </p:blipFill>
        <p:spPr bwMode="auto">
          <a:xfrm>
            <a:off x="3635896" y="1628800"/>
            <a:ext cx="5040560" cy="4643318"/>
          </a:xfrm>
          <a:prstGeom prst="rect">
            <a:avLst/>
          </a:prstGeom>
          <a:noFill/>
          <a:effectLst>
            <a:glow rad="228600">
              <a:schemeClr val="accent2">
                <a:satMod val="175000"/>
                <a:alpha val="40000"/>
              </a:schemeClr>
            </a:glow>
          </a:effectLst>
        </p:spPr>
      </p:pic>
      <p:sp>
        <p:nvSpPr>
          <p:cNvPr id="8" name="CaixaDeTexto 7"/>
          <p:cNvSpPr txBox="1"/>
          <p:nvPr/>
        </p:nvSpPr>
        <p:spPr>
          <a:xfrm>
            <a:off x="467544" y="404664"/>
            <a:ext cx="8280920" cy="830997"/>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pPr algn="ctr"/>
            <a:r>
              <a:rPr lang="pt-BR" sz="2400" dirty="0" smtClean="0">
                <a:latin typeface="Book Antiqua" pitchFamily="18" charset="0"/>
              </a:rPr>
              <a:t>Aos 12 anos ela se tornava maior e o pai já podia dá-la em casamento.  Alguns pais consideravam uma filha, um fardo.</a:t>
            </a:r>
            <a:endParaRPr lang="pt-BR" sz="2400" dirty="0">
              <a:latin typeface="Book Antiqua" pitchFamily="18" charset="0"/>
            </a:endParaRPr>
          </a:p>
        </p:txBody>
      </p:sp>
    </p:spTree>
  </p:cSld>
  <p:clrMapOvr>
    <a:masterClrMapping/>
  </p:clrMapOvr>
  <p:transition spd="slow">
    <p:blind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9144000" cy="685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3" name="CaixaDeTexto 2"/>
          <p:cNvSpPr txBox="1"/>
          <p:nvPr/>
        </p:nvSpPr>
        <p:spPr>
          <a:xfrm>
            <a:off x="3419872" y="548680"/>
            <a:ext cx="5544616" cy="5693866"/>
          </a:xfrm>
          <a:prstGeom prst="rect">
            <a:avLst/>
          </a:prstGeom>
          <a:noFill/>
        </p:spPr>
        <p:txBody>
          <a:bodyPr wrap="square" rtlCol="0">
            <a:spAutoFit/>
          </a:bodyPr>
          <a:lstStyle/>
          <a:p>
            <a:pPr algn="ctr"/>
            <a:r>
              <a:rPr lang="pt-BR" sz="2600" b="1" dirty="0" smtClean="0">
                <a:solidFill>
                  <a:srgbClr val="FF0000"/>
                </a:solidFill>
                <a:latin typeface="Book Antiqua" pitchFamily="18" charset="0"/>
                <a:cs typeface="Arial" pitchFamily="34" charset="0"/>
              </a:rPr>
              <a:t>Na  época do Novo Testamento, as mulheres judias,  não participavam ativamente no culto do templo ou da sinagoga. Embora houvesse uma área especial no templo conhecida como “Pátio das mulheres”, não lhes era permitido entrar no pátio interior. Fontes  </a:t>
            </a:r>
            <a:r>
              <a:rPr lang="pt-BR" sz="2600" b="1" dirty="0" err="1" smtClean="0">
                <a:solidFill>
                  <a:srgbClr val="FF0000"/>
                </a:solidFill>
                <a:latin typeface="Book Antiqua" pitchFamily="18" charset="0"/>
                <a:cs typeface="Arial" pitchFamily="34" charset="0"/>
              </a:rPr>
              <a:t>extrabíblicas</a:t>
            </a:r>
            <a:r>
              <a:rPr lang="pt-BR" sz="2600" b="1" dirty="0" smtClean="0">
                <a:solidFill>
                  <a:srgbClr val="FF0000"/>
                </a:solidFill>
                <a:latin typeface="Book Antiqua" pitchFamily="18" charset="0"/>
                <a:cs typeface="Arial" pitchFamily="34" charset="0"/>
              </a:rPr>
              <a:t> dizem-nos que não se permitia às mulheres ler ou falar na sinagoga. Uma mulher  não podia mandar oferecer sacrifício, não podia acompanhar,nem ajudar o sacerdote ou leitor.</a:t>
            </a:r>
            <a:endParaRPr lang="pt-BR" sz="2600" b="1" dirty="0">
              <a:solidFill>
                <a:srgbClr val="FF0000"/>
              </a:solidFill>
              <a:latin typeface="Book Antiqua" pitchFamily="18" charset="0"/>
              <a:cs typeface="Arial" pitchFamily="34" charset="0"/>
            </a:endParaRPr>
          </a:p>
        </p:txBody>
      </p:sp>
      <p:pic>
        <p:nvPicPr>
          <p:cNvPr id="36868" name="Picture 4" descr="A POSIÇÃO DA MULHER NO JUDAÍSMO">
            <a:hlinkClick r:id="rId2"/>
          </p:cNvPr>
          <p:cNvPicPr>
            <a:picLocks noChangeAspect="1" noChangeArrowheads="1"/>
          </p:cNvPicPr>
          <p:nvPr/>
        </p:nvPicPr>
        <p:blipFill>
          <a:blip r:embed="rId3" cstate="print"/>
          <a:srcRect/>
          <a:stretch>
            <a:fillRect/>
          </a:stretch>
        </p:blipFill>
        <p:spPr bwMode="auto">
          <a:xfrm>
            <a:off x="179512" y="548680"/>
            <a:ext cx="3216761" cy="44644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9144000" cy="685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3" name="CaixaDeTexto 2"/>
          <p:cNvSpPr txBox="1"/>
          <p:nvPr/>
        </p:nvSpPr>
        <p:spPr>
          <a:xfrm>
            <a:off x="1331640" y="332656"/>
            <a:ext cx="6624736" cy="523220"/>
          </a:xfrm>
          <a:prstGeom prst="rect">
            <a:avLst/>
          </a:prstGeom>
          <a:noFill/>
        </p:spPr>
        <p:txBody>
          <a:bodyPr wrap="square" rtlCol="0">
            <a:spAutoFit/>
          </a:bodyPr>
          <a:lstStyle/>
          <a:p>
            <a:r>
              <a:rPr lang="pt-BR" sz="2800" dirty="0" smtClean="0">
                <a:solidFill>
                  <a:srgbClr val="C00000"/>
                </a:solidFill>
                <a:latin typeface="Bell Gothic Std Black" pitchFamily="34" charset="0"/>
              </a:rPr>
              <a:t>A grande questão da Pureza e Impureza</a:t>
            </a:r>
            <a:endParaRPr lang="pt-BR" sz="2800" dirty="0">
              <a:solidFill>
                <a:srgbClr val="C00000"/>
              </a:solidFill>
              <a:latin typeface="Bell Gothic Std Black" pitchFamily="34" charset="0"/>
            </a:endParaRPr>
          </a:p>
        </p:txBody>
      </p:sp>
      <p:pic>
        <p:nvPicPr>
          <p:cNvPr id="5" name="Imagem 4" descr="Envio 09"/>
          <p:cNvPicPr/>
          <p:nvPr/>
        </p:nvPicPr>
        <p:blipFill>
          <a:blip r:embed="rId2" cstate="print"/>
          <a:srcRect t="32984"/>
          <a:stretch>
            <a:fillRect/>
          </a:stretch>
        </p:blipFill>
        <p:spPr bwMode="auto">
          <a:xfrm>
            <a:off x="395536" y="1916832"/>
            <a:ext cx="4824536" cy="4665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aixaDeTexto 5"/>
          <p:cNvSpPr txBox="1"/>
          <p:nvPr/>
        </p:nvSpPr>
        <p:spPr>
          <a:xfrm>
            <a:off x="323528" y="908720"/>
            <a:ext cx="5256584" cy="830997"/>
          </a:xfrm>
          <a:prstGeom prst="rect">
            <a:avLst/>
          </a:prstGeom>
          <a:noFill/>
        </p:spPr>
        <p:txBody>
          <a:bodyPr wrap="square" rtlCol="0">
            <a:spAutoFit/>
          </a:bodyPr>
          <a:lstStyle/>
          <a:p>
            <a:r>
              <a:rPr lang="pt-BR" sz="2400" dirty="0" smtClean="0">
                <a:latin typeface="Franklin Gothic Demi Cond" pitchFamily="34" charset="0"/>
              </a:rPr>
              <a:t>A Lei massacrava o povo. </a:t>
            </a:r>
          </a:p>
          <a:p>
            <a:r>
              <a:rPr lang="pt-BR" sz="2400" dirty="0" smtClean="0">
                <a:latin typeface="Franklin Gothic Demi Cond" pitchFamily="34" charset="0"/>
              </a:rPr>
              <a:t>Quase tudo tornava o homem impuro. </a:t>
            </a:r>
            <a:endParaRPr lang="pt-BR" sz="2400" dirty="0">
              <a:latin typeface="Franklin Gothic Demi Cond" pitchFamily="34" charset="0"/>
            </a:endParaRPr>
          </a:p>
        </p:txBody>
      </p:sp>
      <p:sp>
        <p:nvSpPr>
          <p:cNvPr id="7" name="CaixaDeTexto 6"/>
          <p:cNvSpPr txBox="1"/>
          <p:nvPr/>
        </p:nvSpPr>
        <p:spPr>
          <a:xfrm>
            <a:off x="5508104" y="1340768"/>
            <a:ext cx="3384376" cy="5570756"/>
          </a:xfrm>
          <a:prstGeom prst="rect">
            <a:avLst/>
          </a:prstGeom>
          <a:noFill/>
        </p:spPr>
        <p:txBody>
          <a:bodyPr wrap="square" rtlCol="0">
            <a:spAutoFit/>
          </a:bodyPr>
          <a:lstStyle/>
          <a:p>
            <a:pPr algn="ctr"/>
            <a:r>
              <a:rPr lang="pt-BR" sz="2000" dirty="0" smtClean="0"/>
              <a:t>A </a:t>
            </a:r>
            <a:r>
              <a:rPr lang="pt-BR" sz="2000" b="1" dirty="0" err="1" smtClean="0"/>
              <a:t>Torá</a:t>
            </a:r>
            <a:r>
              <a:rPr lang="pt-BR" sz="2000" dirty="0" smtClean="0"/>
              <a:t>  ensinava que  a pureza e a santidade a serem alcançadas, deviam permitir ao ser humano saber amar, viver em paz, perceber o esplendor e a beleza da vida em toda sua luz e incomensurável significado, levar à solidariedade e a felicidade.</a:t>
            </a:r>
          </a:p>
          <a:p>
            <a:pPr algn="ctr"/>
            <a:r>
              <a:rPr lang="pt-BR" sz="2000" dirty="0" smtClean="0"/>
              <a:t>Ela era forte e firme e toda baseada no Decálogo de Deus a Moisés, porém jamais injusta, jamais  discriminatória, jamais  ser causa de opressão.</a:t>
            </a:r>
            <a:r>
              <a:rPr lang="pt-BR" dirty="0" smtClean="0"/>
              <a:t/>
            </a:r>
            <a:br>
              <a:rPr lang="pt-BR" dirty="0" smtClean="0"/>
            </a:br>
            <a:r>
              <a:rPr lang="pt-BR" dirty="0" smtClean="0"/>
              <a:t/>
            </a:r>
            <a:br>
              <a:rPr lang="pt-BR" dirty="0" smtClean="0"/>
            </a:br>
            <a:endParaRPr lang="pt-BR" dirty="0"/>
          </a:p>
        </p:txBody>
      </p:sp>
    </p:spTree>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9144000" cy="685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pic>
        <p:nvPicPr>
          <p:cNvPr id="1026" name="Picture 2" descr="http://4.bp.blogspot.com/_jqv902hwrM0/SZdPTRst5cI/AAAAAAAAAsc/zSQBlcG5ppo/s400/thankfulleper.jpg"/>
          <p:cNvPicPr>
            <a:picLocks noChangeAspect="1" noChangeArrowheads="1"/>
          </p:cNvPicPr>
          <p:nvPr/>
        </p:nvPicPr>
        <p:blipFill>
          <a:blip r:embed="rId2" cstate="print"/>
          <a:srcRect l="2799" t="3732" r="3436" b="4836"/>
          <a:stretch>
            <a:fillRect/>
          </a:stretch>
        </p:blipFill>
        <p:spPr bwMode="auto">
          <a:xfrm>
            <a:off x="4788024" y="3212976"/>
            <a:ext cx="4043074" cy="3384376"/>
          </a:xfrm>
          <a:prstGeom prst="rect">
            <a:avLst/>
          </a:prstGeom>
          <a:noFill/>
          <a:scene3d>
            <a:camera prst="orthographicFront"/>
            <a:lightRig rig="threePt" dir="t"/>
          </a:scene3d>
          <a:sp3d>
            <a:bevelT prst="slope"/>
          </a:sp3d>
        </p:spPr>
      </p:pic>
      <p:sp>
        <p:nvSpPr>
          <p:cNvPr id="7" name="CaixaDeTexto 6"/>
          <p:cNvSpPr txBox="1"/>
          <p:nvPr/>
        </p:nvSpPr>
        <p:spPr>
          <a:xfrm>
            <a:off x="395536" y="5661248"/>
            <a:ext cx="4176464" cy="830997"/>
          </a:xfrm>
          <a:prstGeom prst="rect">
            <a:avLst/>
          </a:prstGeom>
          <a:noFill/>
        </p:spPr>
        <p:txBody>
          <a:bodyPr wrap="square" rtlCol="0">
            <a:spAutoFit/>
          </a:bodyPr>
          <a:lstStyle/>
          <a:p>
            <a:pPr algn="ctr"/>
            <a:r>
              <a:rPr lang="pt-BR" sz="2400" dirty="0" smtClean="0">
                <a:solidFill>
                  <a:srgbClr val="C00000"/>
                </a:solidFill>
                <a:latin typeface="Franklin Gothic Demi" pitchFamily="34" charset="0"/>
              </a:rPr>
              <a:t>Desse modo ficava muito difícil viver ser pecar.</a:t>
            </a:r>
            <a:endParaRPr lang="pt-BR" sz="2400" dirty="0">
              <a:solidFill>
                <a:srgbClr val="C00000"/>
              </a:solidFill>
              <a:latin typeface="Franklin Gothic Demi" pitchFamily="34" charset="0"/>
            </a:endParaRPr>
          </a:p>
        </p:txBody>
      </p:sp>
      <p:sp>
        <p:nvSpPr>
          <p:cNvPr id="3" name="CaixaDeTexto 2"/>
          <p:cNvSpPr txBox="1"/>
          <p:nvPr/>
        </p:nvSpPr>
        <p:spPr>
          <a:xfrm>
            <a:off x="395536" y="476672"/>
            <a:ext cx="8424936" cy="5909310"/>
          </a:xfrm>
          <a:prstGeom prst="rect">
            <a:avLst/>
          </a:prstGeom>
          <a:noFill/>
        </p:spPr>
        <p:txBody>
          <a:bodyPr wrap="square" rtlCol="0">
            <a:spAutoFit/>
          </a:bodyPr>
          <a:lstStyle/>
          <a:p>
            <a:pPr algn="just"/>
            <a:r>
              <a:rPr lang="pt-BR" sz="2400" b="1" dirty="0" smtClean="0"/>
              <a:t>Todavia..., era proibido</a:t>
            </a:r>
            <a:r>
              <a:rPr lang="pt-BR" sz="2400" dirty="0" smtClean="0"/>
              <a:t>:- falar com uma mulher; tocar em animais impuros, como o porco, aves, répteis; tocar em dinheiro romano;  tocar num cadáver; a casa de alguém que morreu ficava impura por 7 dias; a mulher menstruada ficava impura também por 7 dias e onde ela sentasse ou tocasse ficava sujo. </a:t>
            </a:r>
          </a:p>
          <a:p>
            <a:pPr algn="just"/>
            <a:r>
              <a:rPr lang="pt-BR" sz="2400" dirty="0" smtClean="0"/>
              <a:t>O doente e aqueles que </a:t>
            </a:r>
          </a:p>
          <a:p>
            <a:pPr algn="just"/>
            <a:r>
              <a:rPr lang="pt-BR" sz="2400" dirty="0" smtClean="0"/>
              <a:t>trabalhavam com animais,</a:t>
            </a:r>
          </a:p>
          <a:p>
            <a:pPr algn="just"/>
            <a:r>
              <a:rPr lang="pt-BR" sz="2400" dirty="0" smtClean="0"/>
              <a:t>como os pastores e </a:t>
            </a:r>
          </a:p>
          <a:p>
            <a:pPr algn="just"/>
            <a:r>
              <a:rPr lang="pt-BR" sz="2400" dirty="0" smtClean="0"/>
              <a:t>os açougueiros, eram </a:t>
            </a:r>
          </a:p>
          <a:p>
            <a:pPr algn="just"/>
            <a:r>
              <a:rPr lang="pt-BR" sz="2400" dirty="0" smtClean="0"/>
              <a:t>tidos como impuros; </a:t>
            </a:r>
          </a:p>
          <a:p>
            <a:pPr algn="just"/>
            <a:r>
              <a:rPr lang="pt-BR" sz="2400" dirty="0" smtClean="0"/>
              <a:t>comer sem lavar as mãos, </a:t>
            </a:r>
          </a:p>
          <a:p>
            <a:pPr algn="just"/>
            <a:r>
              <a:rPr lang="pt-BR" sz="2400" dirty="0" smtClean="0"/>
              <a:t>e assim muitos, muitos </a:t>
            </a:r>
          </a:p>
          <a:p>
            <a:pPr algn="just"/>
            <a:r>
              <a:rPr lang="pt-BR" sz="2400" dirty="0" smtClean="0"/>
              <a:t>outros aspectos.</a:t>
            </a:r>
          </a:p>
          <a:p>
            <a:pPr algn="just"/>
            <a:endParaRPr lang="pt-BR" sz="2400" dirty="0" smtClean="0"/>
          </a:p>
          <a:p>
            <a:endParaRPr lang="pt-BR" dirty="0" smtClean="0"/>
          </a:p>
        </p:txBody>
      </p:sp>
    </p:spTree>
  </p:cSld>
  <p:clrMapOvr>
    <a:masterClrMapping/>
  </p:clrMapOvr>
  <p:transition spd="slow">
    <p:cover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9144000" cy="704664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endParaRPr lang="pt-BR" dirty="0"/>
          </a:p>
        </p:txBody>
      </p:sp>
      <p:sp>
        <p:nvSpPr>
          <p:cNvPr id="3" name="CaixaDeTexto 2"/>
          <p:cNvSpPr txBox="1"/>
          <p:nvPr/>
        </p:nvSpPr>
        <p:spPr>
          <a:xfrm>
            <a:off x="4211960" y="4941168"/>
            <a:ext cx="4680520" cy="1631216"/>
          </a:xfrm>
          <a:prstGeom prst="rect">
            <a:avLst/>
          </a:prstGeom>
          <a:noFill/>
        </p:spPr>
        <p:txBody>
          <a:bodyPr wrap="square" rtlCol="0">
            <a:spAutoFit/>
          </a:bodyPr>
          <a:lstStyle/>
          <a:p>
            <a:pPr algn="ctr"/>
            <a:r>
              <a:rPr lang="pt-BR" sz="2000" b="1" dirty="0" smtClean="0">
                <a:latin typeface="Eras Medium ITC" pitchFamily="34" charset="0"/>
              </a:rPr>
              <a:t>Para Jesus não havia distinção no revelar os seus segredos, ele falava tanto para os homens, quanto para mulheres que o seguiam e aceitavam a sua proposta.</a:t>
            </a:r>
            <a:endParaRPr lang="pt-BR" sz="2000" b="1" dirty="0">
              <a:latin typeface="Eras Medium ITC" pitchFamily="34" charset="0"/>
            </a:endParaRPr>
          </a:p>
        </p:txBody>
      </p:sp>
      <p:sp>
        <p:nvSpPr>
          <p:cNvPr id="4" name="CaixaDeTexto 3"/>
          <p:cNvSpPr txBox="1"/>
          <p:nvPr/>
        </p:nvSpPr>
        <p:spPr>
          <a:xfrm>
            <a:off x="395536" y="332656"/>
            <a:ext cx="8424936" cy="1200329"/>
          </a:xfrm>
          <a:prstGeom prst="rect">
            <a:avLst/>
          </a:prstGeom>
          <a:noFill/>
        </p:spPr>
        <p:txBody>
          <a:bodyPr wrap="square" rtlCol="0">
            <a:spAutoFit/>
          </a:bodyPr>
          <a:lstStyle/>
          <a:p>
            <a:pPr algn="ctr"/>
            <a:r>
              <a:rPr lang="pt-BR" sz="2400" dirty="0" smtClean="0">
                <a:latin typeface="Book Antiqua" pitchFamily="18" charset="0"/>
              </a:rPr>
              <a:t>Jesus interfere na ordem da sociedade patriarcal. Desperta a potencialidade das mulheres, e as chama para serem também suas discípulas.</a:t>
            </a:r>
          </a:p>
        </p:txBody>
      </p:sp>
      <p:pic>
        <p:nvPicPr>
          <p:cNvPr id="6148" name="Picture 4" descr="http://3.bp.blogspot.com/__pLEjGjLFpA/S7b6sFYyuhI/AAAAAAAACr4/-WTll9fMUk0/s400/mulheres+no+tumulo+de+Jesus.jpg"/>
          <p:cNvPicPr>
            <a:picLocks noChangeAspect="1" noChangeArrowheads="1"/>
          </p:cNvPicPr>
          <p:nvPr/>
        </p:nvPicPr>
        <p:blipFill>
          <a:blip r:embed="rId2" cstate="print"/>
          <a:srcRect/>
          <a:stretch>
            <a:fillRect/>
          </a:stretch>
        </p:blipFill>
        <p:spPr bwMode="auto">
          <a:xfrm>
            <a:off x="395536" y="3501008"/>
            <a:ext cx="3582517" cy="3106664"/>
          </a:xfrm>
          <a:prstGeom prst="rect">
            <a:avLst/>
          </a:prstGeom>
          <a:noFill/>
        </p:spPr>
      </p:pic>
      <p:sp>
        <p:nvSpPr>
          <p:cNvPr id="7" name="CaixaDeTexto 6"/>
          <p:cNvSpPr txBox="1"/>
          <p:nvPr/>
        </p:nvSpPr>
        <p:spPr>
          <a:xfrm>
            <a:off x="323528" y="1772816"/>
            <a:ext cx="4536504" cy="1631216"/>
          </a:xfrm>
          <a:prstGeom prst="rect">
            <a:avLst/>
          </a:prstGeom>
          <a:noFill/>
        </p:spPr>
        <p:txBody>
          <a:bodyPr wrap="square" rtlCol="0">
            <a:spAutoFit/>
          </a:bodyPr>
          <a:lstStyle/>
          <a:p>
            <a:pPr algn="ctr"/>
            <a:r>
              <a:rPr lang="pt-BR" sz="2000" dirty="0" smtClean="0">
                <a:solidFill>
                  <a:srgbClr val="FF0000"/>
                </a:solidFill>
              </a:rPr>
              <a:t>Jesus tem outra visão sobre a mulher. Ele altera o relacionamento homem - mulher. Numa sociedade que dava privilégios ao homem, Ele procura a igualdade.</a:t>
            </a:r>
          </a:p>
        </p:txBody>
      </p:sp>
      <p:sp>
        <p:nvSpPr>
          <p:cNvPr id="9" name="Retângulo de cantos arredondados 8"/>
          <p:cNvSpPr/>
          <p:nvPr/>
        </p:nvSpPr>
        <p:spPr>
          <a:xfrm>
            <a:off x="5148064" y="1556792"/>
            <a:ext cx="3600400" cy="324036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solidFill>
                  <a:schemeClr val="tx2"/>
                </a:solidFill>
                <a:latin typeface="Book Antiqua" pitchFamily="18" charset="0"/>
              </a:rPr>
              <a:t>Nos evangelhos encontramos muitas mulheres que seguiam Jesus desde a </a:t>
            </a:r>
            <a:r>
              <a:rPr lang="pt-BR" sz="2400" b="1" dirty="0" err="1" smtClean="0">
                <a:solidFill>
                  <a:schemeClr val="tx2"/>
                </a:solidFill>
                <a:latin typeface="Book Antiqua" pitchFamily="18" charset="0"/>
              </a:rPr>
              <a:t>Galiléia</a:t>
            </a:r>
            <a:r>
              <a:rPr lang="pt-BR" sz="2400" b="1" dirty="0" smtClean="0">
                <a:solidFill>
                  <a:schemeClr val="tx2"/>
                </a:solidFill>
                <a:latin typeface="Book Antiqua" pitchFamily="18" charset="0"/>
              </a:rPr>
              <a:t>, e tornaram-se suas discípulas (Mc.15,41; </a:t>
            </a:r>
            <a:r>
              <a:rPr lang="pt-BR" sz="2400" b="1" dirty="0" err="1" smtClean="0">
                <a:solidFill>
                  <a:schemeClr val="tx2"/>
                </a:solidFill>
                <a:latin typeface="Book Antiqua" pitchFamily="18" charset="0"/>
              </a:rPr>
              <a:t>Lc</a:t>
            </a:r>
            <a:r>
              <a:rPr lang="pt-BR" sz="2400" b="1" dirty="0" smtClean="0">
                <a:solidFill>
                  <a:schemeClr val="tx2"/>
                </a:solidFill>
                <a:latin typeface="Book Antiqua" pitchFamily="18" charset="0"/>
              </a:rPr>
              <a:t>.8,1-13;    </a:t>
            </a:r>
            <a:r>
              <a:rPr lang="pt-BR" sz="2400" b="1" dirty="0" err="1" smtClean="0">
                <a:solidFill>
                  <a:schemeClr val="tx2"/>
                </a:solidFill>
                <a:latin typeface="Book Antiqua" pitchFamily="18" charset="0"/>
              </a:rPr>
              <a:t>Lc</a:t>
            </a:r>
            <a:r>
              <a:rPr lang="pt-BR" sz="2400" b="1" dirty="0" smtClean="0">
                <a:solidFill>
                  <a:schemeClr val="tx2"/>
                </a:solidFill>
                <a:latin typeface="Book Antiqua" pitchFamily="18" charset="0"/>
              </a:rPr>
              <a:t> 8,43-49).</a:t>
            </a:r>
          </a:p>
        </p:txBody>
      </p:sp>
    </p:spTree>
  </p:cSld>
  <p:clrMapOvr>
    <a:masterClrMapping/>
  </p:clrMapOvr>
  <p:transition spd="slow">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0"/>
            <a:ext cx="8820472" cy="68580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2" name="CaixaDeTexto 1"/>
          <p:cNvSpPr txBox="1"/>
          <p:nvPr/>
        </p:nvSpPr>
        <p:spPr>
          <a:xfrm>
            <a:off x="323528" y="332656"/>
            <a:ext cx="8280920" cy="2092881"/>
          </a:xfrm>
          <a:prstGeom prst="rect">
            <a:avLst/>
          </a:prstGeom>
          <a:noFill/>
        </p:spPr>
        <p:txBody>
          <a:bodyPr wrap="square" rtlCol="0">
            <a:spAutoFit/>
          </a:bodyPr>
          <a:lstStyle/>
          <a:p>
            <a:pPr algn="ctr"/>
            <a:r>
              <a:rPr lang="pt-BR" sz="2800" dirty="0" smtClean="0"/>
              <a:t>Após a Ressurreição de Jesus e a organização das primeiras comunidades cristãs, a </a:t>
            </a:r>
            <a:r>
              <a:rPr lang="pt-BR" sz="2800" b="1" dirty="0" smtClean="0"/>
              <a:t>Lei</a:t>
            </a:r>
            <a:r>
              <a:rPr lang="pt-BR" sz="2800" dirty="0" smtClean="0"/>
              <a:t> não era mais obrigatória. Os cristãos não precisavam mais cumprir a Lei de Moisés</a:t>
            </a:r>
            <a:r>
              <a:rPr lang="pt-BR" dirty="0" smtClean="0"/>
              <a:t>.  </a:t>
            </a:r>
            <a:r>
              <a:rPr lang="pt-BR" sz="2800" dirty="0" smtClean="0"/>
              <a:t>Apenas as duas maiores:-</a:t>
            </a:r>
          </a:p>
          <a:p>
            <a:endParaRPr lang="pt-BR" dirty="0" smtClean="0"/>
          </a:p>
        </p:txBody>
      </p:sp>
      <p:sp>
        <p:nvSpPr>
          <p:cNvPr id="3" name="CaixaDeTexto 2"/>
          <p:cNvSpPr txBox="1"/>
          <p:nvPr/>
        </p:nvSpPr>
        <p:spPr>
          <a:xfrm>
            <a:off x="539552" y="2276872"/>
            <a:ext cx="8064896" cy="3847207"/>
          </a:xfrm>
          <a:prstGeom prst="rect">
            <a:avLst/>
          </a:prstGeom>
          <a:solidFill>
            <a:schemeClr val="accent4">
              <a:lumMod val="20000"/>
              <a:lumOff val="80000"/>
            </a:schemeClr>
          </a:solidFill>
          <a:ln w="28575">
            <a:solidFill>
              <a:srgbClr val="7030A0"/>
            </a:solidFill>
          </a:ln>
        </p:spPr>
        <p:txBody>
          <a:bodyPr wrap="square" rtlCol="0">
            <a:spAutoFit/>
          </a:bodyPr>
          <a:lstStyle/>
          <a:p>
            <a:pPr algn="ctr"/>
            <a:r>
              <a:rPr lang="pt-BR" sz="3200" b="1" i="1" dirty="0" smtClean="0">
                <a:solidFill>
                  <a:srgbClr val="C00000"/>
                </a:solidFill>
              </a:rPr>
              <a:t>“Tens de amar a Jeová, teu Deus, de todo o teu coração, de toda a tua alma e de toda a tua mente.  Este é o maior e primeiro mandamento.  O segundo, semelhante a este, é: “Tens de amar o teu próximo como a ti mesmo.  Destes dois mandamentos dependem toda a Lei e os Profetas."</a:t>
            </a:r>
            <a:r>
              <a:rPr lang="pt-BR" sz="3200" b="1" dirty="0" smtClean="0">
                <a:solidFill>
                  <a:srgbClr val="C00000"/>
                </a:solidFill>
              </a:rPr>
              <a:t> </a:t>
            </a:r>
          </a:p>
          <a:p>
            <a:r>
              <a:rPr lang="pt-BR" sz="2000" dirty="0" smtClean="0"/>
              <a:t>                               (Lucas capítulo 10, versículos 35 até 40).</a:t>
            </a:r>
            <a:endParaRPr lang="pt-BR" sz="2000" dirty="0"/>
          </a:p>
        </p:txBody>
      </p:sp>
    </p:spTree>
  </p:cSld>
  <p:clrMapOvr>
    <a:masterClrMapping/>
  </p:clrMapOvr>
  <p:transition spd="slow">
    <p:checke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9144000" cy="685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t-BR"/>
          </a:p>
        </p:txBody>
      </p:sp>
      <p:sp>
        <p:nvSpPr>
          <p:cNvPr id="3" name="Elipse 2"/>
          <p:cNvSpPr/>
          <p:nvPr/>
        </p:nvSpPr>
        <p:spPr>
          <a:xfrm>
            <a:off x="323528" y="548680"/>
            <a:ext cx="8496944" cy="5688632"/>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pt-BR"/>
          </a:p>
        </p:txBody>
      </p:sp>
      <p:sp>
        <p:nvSpPr>
          <p:cNvPr id="5" name="CaixaDeTexto 4"/>
          <p:cNvSpPr txBox="1"/>
          <p:nvPr/>
        </p:nvSpPr>
        <p:spPr>
          <a:xfrm>
            <a:off x="971600" y="1412776"/>
            <a:ext cx="7128792" cy="4801314"/>
          </a:xfrm>
          <a:prstGeom prst="rect">
            <a:avLst/>
          </a:prstGeom>
          <a:noFill/>
        </p:spPr>
        <p:txBody>
          <a:bodyPr wrap="square" rtlCol="0">
            <a:spAutoFit/>
          </a:bodyPr>
          <a:lstStyle/>
          <a:p>
            <a:r>
              <a:rPr lang="pt-BR" sz="2400" b="1" dirty="0" smtClean="0"/>
              <a:t>         Fonte</a:t>
            </a:r>
            <a:r>
              <a:rPr lang="pt-BR" sz="2400" dirty="0" smtClean="0"/>
              <a:t>:  -  </a:t>
            </a:r>
            <a:r>
              <a:rPr lang="pt-BR" sz="2400" dirty="0" err="1" smtClean="0"/>
              <a:t>Cebi</a:t>
            </a:r>
            <a:endParaRPr lang="pt-BR" sz="2400" dirty="0" smtClean="0"/>
          </a:p>
          <a:p>
            <a:r>
              <a:rPr lang="pt-BR" sz="2400" dirty="0" smtClean="0"/>
              <a:t>     -   Histórias do Povo  de  Deus - ACO</a:t>
            </a:r>
          </a:p>
          <a:p>
            <a:r>
              <a:rPr lang="pt-BR" sz="2400" dirty="0" smtClean="0"/>
              <a:t>     -   Caminhos da Bíblia – Ed. </a:t>
            </a:r>
            <a:r>
              <a:rPr lang="pt-BR" sz="2400" dirty="0" err="1" smtClean="0"/>
              <a:t>Paulos</a:t>
            </a:r>
            <a:endParaRPr lang="pt-BR" sz="2400" dirty="0" smtClean="0"/>
          </a:p>
          <a:p>
            <a:r>
              <a:rPr lang="pt-BR" sz="2400" dirty="0" smtClean="0"/>
              <a:t>     -   Conheça a Bíblia – Ed. Paulinas</a:t>
            </a:r>
            <a:r>
              <a:rPr lang="pt-BR" sz="2400" b="1" dirty="0" smtClean="0"/>
              <a:t>      </a:t>
            </a:r>
          </a:p>
          <a:p>
            <a:r>
              <a:rPr lang="pt-BR" sz="2400" b="1" dirty="0" smtClean="0"/>
              <a:t>     -   Gênero </a:t>
            </a:r>
            <a:r>
              <a:rPr lang="pt-BR" sz="2400" b="1" dirty="0"/>
              <a:t>e Igreja: Educar para </a:t>
            </a:r>
            <a:r>
              <a:rPr lang="pt-BR" sz="2400" b="1" dirty="0" smtClean="0"/>
              <a:t>Transformar 	(Divisão de Mulheres. Junta de 	Ministérios Globais da Igreja Metodista</a:t>
            </a:r>
            <a:r>
              <a:rPr lang="pt-BR" sz="2400" b="1" dirty="0" smtClean="0"/>
              <a:t>)</a:t>
            </a:r>
          </a:p>
          <a:p>
            <a:r>
              <a:rPr lang="pt-BR" sz="2400" i="1" dirty="0" smtClean="0"/>
              <a:t>     - Cartilha </a:t>
            </a:r>
            <a:r>
              <a:rPr lang="pt-BR" sz="2400" i="1" dirty="0" smtClean="0"/>
              <a:t>“O que é Gênero” </a:t>
            </a:r>
            <a:r>
              <a:rPr lang="pt-BR" sz="2400" i="1" dirty="0" err="1" smtClean="0"/>
              <a:t>Taciana</a:t>
            </a:r>
            <a:r>
              <a:rPr lang="pt-BR" sz="2400" i="1" dirty="0" smtClean="0"/>
              <a:t> Gouveia – </a:t>
            </a:r>
            <a:r>
              <a:rPr lang="pt-BR" sz="2400" i="1" dirty="0" smtClean="0"/>
              <a:t>   	SOS </a:t>
            </a:r>
            <a:r>
              <a:rPr lang="pt-BR" sz="2400" i="1" dirty="0" smtClean="0"/>
              <a:t>Corpo, Gênero e Cidadania</a:t>
            </a:r>
            <a:endParaRPr lang="pt-BR" sz="2400" dirty="0" smtClean="0"/>
          </a:p>
          <a:p>
            <a:r>
              <a:rPr lang="pt-BR" sz="2400" dirty="0" smtClean="0"/>
              <a:t>     </a:t>
            </a:r>
            <a:r>
              <a:rPr lang="pt-BR" sz="2400" dirty="0" smtClean="0"/>
              <a:t>-   Internet </a:t>
            </a:r>
          </a:p>
          <a:p>
            <a:r>
              <a:rPr lang="pt-BR" sz="2400" b="1" dirty="0" smtClean="0"/>
              <a:t>     -   Imagens</a:t>
            </a:r>
            <a:r>
              <a:rPr lang="pt-BR" sz="2400" dirty="0" smtClean="0"/>
              <a:t> – Internet</a:t>
            </a:r>
          </a:p>
          <a:p>
            <a:endParaRPr lang="pt-BR" sz="2400" dirty="0" smtClean="0"/>
          </a:p>
          <a:p>
            <a:endParaRPr lang="pt-BR" dirty="0"/>
          </a:p>
        </p:txBody>
      </p:sp>
      <p:pic>
        <p:nvPicPr>
          <p:cNvPr id="6" name="Imagem 5" descr="garota tudo para"/>
          <p:cNvPicPr/>
          <p:nvPr/>
        </p:nvPicPr>
        <p:blipFill>
          <a:blip r:embed="rId2" cstate="print"/>
          <a:srcRect/>
          <a:stretch>
            <a:fillRect/>
          </a:stretch>
        </p:blipFill>
        <p:spPr bwMode="auto">
          <a:xfrm flipH="1">
            <a:off x="323528" y="404664"/>
            <a:ext cx="1368152" cy="1771650"/>
          </a:xfrm>
          <a:prstGeom prst="rect">
            <a:avLst/>
          </a:prstGeom>
          <a:noFill/>
          <a:ln w="9525">
            <a:noFill/>
            <a:miter lim="800000"/>
            <a:headEnd/>
            <a:tailEnd/>
          </a:ln>
        </p:spPr>
      </p:pic>
      <p:pic>
        <p:nvPicPr>
          <p:cNvPr id="7" name="Imagem 6" descr="garota tudo para"/>
          <p:cNvPicPr/>
          <p:nvPr/>
        </p:nvPicPr>
        <p:blipFill>
          <a:blip r:embed="rId2" cstate="print"/>
          <a:srcRect/>
          <a:stretch>
            <a:fillRect/>
          </a:stretch>
        </p:blipFill>
        <p:spPr bwMode="auto">
          <a:xfrm>
            <a:off x="7380312" y="332656"/>
            <a:ext cx="1399034" cy="1771650"/>
          </a:xfrm>
          <a:prstGeom prst="rect">
            <a:avLst/>
          </a:prstGeom>
          <a:noFill/>
          <a:ln w="9525">
            <a:noFill/>
            <a:miter lim="800000"/>
            <a:headEnd/>
            <a:tailEnd/>
          </a:ln>
        </p:spPr>
      </p:pic>
      <p:pic>
        <p:nvPicPr>
          <p:cNvPr id="8" name="Imagem 7" descr="garota tudo para"/>
          <p:cNvPicPr/>
          <p:nvPr/>
        </p:nvPicPr>
        <p:blipFill>
          <a:blip r:embed="rId2" cstate="print"/>
          <a:srcRect/>
          <a:stretch>
            <a:fillRect/>
          </a:stretch>
        </p:blipFill>
        <p:spPr bwMode="auto">
          <a:xfrm>
            <a:off x="7308304" y="4581128"/>
            <a:ext cx="1399034" cy="1771650"/>
          </a:xfrm>
          <a:prstGeom prst="rect">
            <a:avLst/>
          </a:prstGeom>
          <a:noFill/>
          <a:ln w="9525">
            <a:noFill/>
            <a:miter lim="800000"/>
            <a:headEnd/>
            <a:tailEnd/>
          </a:ln>
        </p:spPr>
      </p:pic>
      <p:pic>
        <p:nvPicPr>
          <p:cNvPr id="9" name="Imagem 8" descr="garota tudo para"/>
          <p:cNvPicPr/>
          <p:nvPr/>
        </p:nvPicPr>
        <p:blipFill>
          <a:blip r:embed="rId2" cstate="print"/>
          <a:srcRect/>
          <a:stretch>
            <a:fillRect/>
          </a:stretch>
        </p:blipFill>
        <p:spPr bwMode="auto">
          <a:xfrm flipH="1">
            <a:off x="323528" y="4437112"/>
            <a:ext cx="1316707" cy="1771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164</TotalTime>
  <Words>783</Words>
  <Application>Microsoft Office PowerPoint</Application>
  <PresentationFormat>Apresentação na tela (4:3)</PresentationFormat>
  <Paragraphs>109</Paragraphs>
  <Slides>17</Slides>
  <Notes>0</Notes>
  <HiddenSlides>0</HiddenSlides>
  <MMClips>0</MMClips>
  <ScaleCrop>false</ScaleCrop>
  <HeadingPairs>
    <vt:vector size="4" baseType="variant">
      <vt:variant>
        <vt:lpstr>Tema</vt:lpstr>
      </vt:variant>
      <vt:variant>
        <vt:i4>1</vt:i4>
      </vt:variant>
      <vt:variant>
        <vt:lpstr>Títulos de slides</vt:lpstr>
      </vt:variant>
      <vt:variant>
        <vt:i4>17</vt:i4>
      </vt:variant>
    </vt:vector>
  </HeadingPairs>
  <TitlesOfParts>
    <vt:vector size="18" baseType="lpstr">
      <vt:lpstr>Opulento</vt:lpstr>
      <vt:lpstr>RELAÇÕES DE GÊNERO</vt:lpstr>
      <vt:lpstr> gênero</vt:lpstr>
      <vt:lpstr> Regras de Gênero e  relações de gênero</vt:lpstr>
      <vt:lpstr> CULTURA</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Notebook</dc:creator>
  <cp:lastModifiedBy>Notebook</cp:lastModifiedBy>
  <cp:revision>21</cp:revision>
  <dcterms:created xsi:type="dcterms:W3CDTF">2014-04-15T18:26:46Z</dcterms:created>
  <dcterms:modified xsi:type="dcterms:W3CDTF">2014-04-24T20:31:22Z</dcterms:modified>
</cp:coreProperties>
</file>